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7" r:id="rId7"/>
    <p:sldId id="263" r:id="rId8"/>
    <p:sldId id="268" r:id="rId9"/>
    <p:sldId id="264" r:id="rId10"/>
    <p:sldId id="269" r:id="rId11"/>
    <p:sldId id="266"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dn Rees" initials="HR" lastIdx="5" clrIdx="0">
    <p:extLst>
      <p:ext uri="{19B8F6BF-5375-455C-9EA6-DF929625EA0E}">
        <p15:presenceInfo xmlns:p15="http://schemas.microsoft.com/office/powerpoint/2012/main" userId="S-1-5-21-1430016893-3367594156-591232521-59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B5B"/>
    <a:srgbClr val="F89F3E"/>
    <a:srgbClr val="FF3B3B"/>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3" autoAdjust="0"/>
    <p:restoredTop sz="94660"/>
  </p:normalViewPr>
  <p:slideViewPr>
    <p:cSldViewPr snapToGrid="0">
      <p:cViewPr varScale="1">
        <p:scale>
          <a:sx n="115" d="100"/>
          <a:sy n="115"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phanie.west\Downloads\Custom%20Report%20(2%20selected)%20(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Salary (Advertised)</a:t>
            </a:r>
          </a:p>
        </c:rich>
      </c:tx>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'[Custom Report (2 selected) (37).xlsx]Report1_Data'!$A$2:$A$11</c:f>
              <c:strCache>
                <c:ptCount val="10"/>
                <c:pt idx="0">
                  <c:v>More than £90,000</c:v>
                </c:pt>
                <c:pt idx="1">
                  <c:v>£80,000 to £89,999</c:v>
                </c:pt>
                <c:pt idx="2">
                  <c:v>£70,000 to £79,999</c:v>
                </c:pt>
                <c:pt idx="3">
                  <c:v>£60,000 to £69,999</c:v>
                </c:pt>
                <c:pt idx="4">
                  <c:v>£50,000 to £59,999</c:v>
                </c:pt>
                <c:pt idx="5">
                  <c:v>£40,000 to £49,999</c:v>
                </c:pt>
                <c:pt idx="6">
                  <c:v>£30,000 to £39,999</c:v>
                </c:pt>
                <c:pt idx="7">
                  <c:v>£20,000 to £29,999</c:v>
                </c:pt>
                <c:pt idx="8">
                  <c:v>£15,000 to £19,999</c:v>
                </c:pt>
                <c:pt idx="9">
                  <c:v>£10,000 to £14,999</c:v>
                </c:pt>
              </c:strCache>
            </c:strRef>
          </c:cat>
          <c:val>
            <c:numRef>
              <c:f>'[Custom Report (2 selected) (37).xlsx]Report1_Data'!$B$2:$B$11</c:f>
              <c:numCache>
                <c:formatCode>#,##0</c:formatCode>
                <c:ptCount val="10"/>
                <c:pt idx="0">
                  <c:v>12</c:v>
                </c:pt>
                <c:pt idx="1">
                  <c:v>5</c:v>
                </c:pt>
                <c:pt idx="2">
                  <c:v>10</c:v>
                </c:pt>
                <c:pt idx="3">
                  <c:v>10</c:v>
                </c:pt>
                <c:pt idx="4">
                  <c:v>33</c:v>
                </c:pt>
                <c:pt idx="5">
                  <c:v>51</c:v>
                </c:pt>
                <c:pt idx="6">
                  <c:v>150</c:v>
                </c:pt>
                <c:pt idx="7">
                  <c:v>180</c:v>
                </c:pt>
                <c:pt idx="8">
                  <c:v>39</c:v>
                </c:pt>
                <c:pt idx="9">
                  <c:v>7</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7004-4E1A-8559-B60D9A20D009}"/>
            </c:ext>
          </c:extLst>
        </c:ser>
        <c:dLbls>
          <c:showLegendKey val="0"/>
          <c:showVal val="1"/>
          <c:showCatName val="0"/>
          <c:showSerName val="0"/>
          <c:showPercent val="0"/>
          <c:showBubbleSize val="0"/>
          <c:separator>
</c:separator>
        </c:dLbls>
        <c:gapWidth val="150"/>
        <c:axId val="1"/>
        <c:axId val="2"/>
      </c:barChart>
      <c:catAx>
        <c:axId val="1"/>
        <c:scaling>
          <c:orientation val="maxMin"/>
        </c:scaling>
        <c:delete val="0"/>
        <c:axPos val="l"/>
        <c:numFmt formatCode="General" sourceLinked="1"/>
        <c:majorTickMark val="out"/>
        <c:minorTickMark val="cross"/>
        <c:tickLblPos val="nextTo"/>
        <c:crossAx val="2"/>
        <c:crosses val="autoZero"/>
        <c:auto val="1"/>
        <c:lblAlgn val="ctr"/>
        <c:lblOffset val="100"/>
        <c:noMultiLvlLbl val="1"/>
      </c:catAx>
      <c:valAx>
        <c:axId val="2"/>
        <c:scaling>
          <c:orientation val="minMax"/>
        </c:scaling>
        <c:delete val="0"/>
        <c:axPos val="t"/>
        <c:majorGridlines/>
        <c:numFmt formatCode="#,##0" sourceLinked="1"/>
        <c:majorTickMark val="cross"/>
        <c:minorTickMark val="out"/>
        <c:tickLblPos val="nextTo"/>
        <c:crossAx val="1"/>
        <c:crosses val="autoZero"/>
        <c:crossBetween val="between"/>
      </c:valAx>
    </c:plotArea>
    <c:plotVisOnly val="0"/>
    <c:dispBlanksAs val="zero"/>
    <c:showDLblsOverMax val="1"/>
  </c:chart>
  <c:spPr>
    <a:ln>
      <a:solidFill>
        <a:schemeClr val="tx1"/>
      </a:solidFill>
    </a:ln>
  </c:spPr>
  <c:txPr>
    <a:bodyPr/>
    <a:lstStyle/>
    <a:p>
      <a:pPr>
        <a:defRPr sz="105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327222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318136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179218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407979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426379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225795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256872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133165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24235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157521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1E62F0-C927-43FA-8BEA-A1860F635004}" type="datetimeFigureOut">
              <a:rPr lang="en-GB" smtClean="0"/>
              <a:t>17/03/2022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9DEB64-54E2-4A0C-8829-5940F34E0251}" type="slidenum">
              <a:rPr lang="en-GB" smtClean="0"/>
              <a:t>‹#›</a:t>
            </a:fld>
            <a:endParaRPr lang="en-GB" dirty="0"/>
          </a:p>
        </p:txBody>
      </p:sp>
    </p:spTree>
    <p:extLst>
      <p:ext uri="{BB962C8B-B14F-4D97-AF65-F5344CB8AC3E}">
        <p14:creationId xmlns:p14="http://schemas.microsoft.com/office/powerpoint/2010/main" val="31814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E62F0-C927-43FA-8BEA-A1860F635004}" type="datetimeFigureOut">
              <a:rPr lang="en-GB" smtClean="0"/>
              <a:t>17/03/2022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DEB64-54E2-4A0C-8829-5940F34E0251}" type="slidenum">
              <a:rPr lang="en-GB" smtClean="0"/>
              <a:t>‹#›</a:t>
            </a:fld>
            <a:endParaRPr lang="en-GB" dirty="0"/>
          </a:p>
        </p:txBody>
      </p:sp>
    </p:spTree>
    <p:extLst>
      <p:ext uri="{BB962C8B-B14F-4D97-AF65-F5344CB8AC3E}">
        <p14:creationId xmlns:p14="http://schemas.microsoft.com/office/powerpoint/2010/main" val="271660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97289"/>
            <a:ext cx="9144000" cy="1759276"/>
          </a:xfrm>
        </p:spPr>
        <p:txBody>
          <a:bodyPr>
            <a:noAutofit/>
          </a:bodyPr>
          <a:lstStyle/>
          <a:p>
            <a:r>
              <a:rPr lang="en-GB" sz="5400" b="1" dirty="0" smtClean="0"/>
              <a:t>Labour Market Information: </a:t>
            </a:r>
            <a:r>
              <a:rPr lang="en-GB" sz="5400" b="1" i="1" dirty="0" smtClean="0"/>
              <a:t>Engineering and Manufacturing  </a:t>
            </a:r>
            <a:endParaRPr lang="en-GB" sz="5400" b="1" i="1" dirty="0"/>
          </a:p>
        </p:txBody>
      </p:sp>
      <p:sp>
        <p:nvSpPr>
          <p:cNvPr id="3" name="Subtitle 2"/>
          <p:cNvSpPr>
            <a:spLocks noGrp="1"/>
          </p:cNvSpPr>
          <p:nvPr>
            <p:ph type="subTitle" idx="1"/>
          </p:nvPr>
        </p:nvSpPr>
        <p:spPr>
          <a:xfrm>
            <a:off x="1524000" y="4386421"/>
            <a:ext cx="9144000" cy="1389993"/>
          </a:xfrm>
        </p:spPr>
        <p:txBody>
          <a:bodyPr>
            <a:normAutofit/>
          </a:bodyPr>
          <a:lstStyle/>
          <a:p>
            <a:r>
              <a:rPr lang="en-GB" sz="3200" i="1" dirty="0" smtClean="0"/>
              <a:t>Yearly overview</a:t>
            </a:r>
          </a:p>
          <a:p>
            <a:r>
              <a:rPr lang="en-GB" sz="2800" i="1" dirty="0" smtClean="0"/>
              <a:t>2021 data/2022 release</a:t>
            </a:r>
            <a:endParaRPr lang="en-GB" sz="2800" i="1" dirty="0"/>
          </a:p>
        </p:txBody>
      </p:sp>
      <p:pic>
        <p:nvPicPr>
          <p:cNvPr id="4"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734" y="474291"/>
            <a:ext cx="376477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913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08644"/>
            <a:ext cx="12191999" cy="1325563"/>
          </a:xfrm>
        </p:spPr>
        <p:txBody>
          <a:bodyPr>
            <a:normAutofit/>
          </a:bodyPr>
          <a:lstStyle/>
          <a:p>
            <a:pPr algn="ctr"/>
            <a:r>
              <a:rPr lang="en-GB" sz="4800" b="1" dirty="0" smtClean="0"/>
              <a:t>Aviation/Aerospace Businesses in Bedford </a:t>
            </a:r>
            <a:endParaRPr lang="en-GB" sz="4800" b="1" dirty="0"/>
          </a:p>
        </p:txBody>
      </p:sp>
      <p:pic>
        <p:nvPicPr>
          <p:cNvPr id="5"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219" y="0"/>
            <a:ext cx="1631276" cy="5616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185893" y="1355204"/>
            <a:ext cx="9852352" cy="4976648"/>
          </a:xfrm>
        </p:spPr>
        <p:txBody>
          <a:bodyPr>
            <a:normAutofit fontScale="85000" lnSpcReduction="20000"/>
          </a:bodyPr>
          <a:lstStyle/>
          <a:p>
            <a:pPr marL="0" indent="0">
              <a:buNone/>
            </a:pPr>
            <a:endParaRPr lang="en-GB" sz="1800" dirty="0"/>
          </a:p>
          <a:p>
            <a:pPr marL="0" indent="0">
              <a:buNone/>
            </a:pPr>
            <a:r>
              <a:rPr lang="en-GB" sz="1800" b="1" dirty="0" err="1" smtClean="0"/>
              <a:t>Leidos</a:t>
            </a:r>
            <a:r>
              <a:rPr lang="en-GB" sz="1800" b="1" dirty="0" smtClean="0"/>
              <a:t>: </a:t>
            </a:r>
            <a:r>
              <a:rPr lang="en-GB" sz="1800" dirty="0" smtClean="0"/>
              <a:t>Provides solutions to scientific and engineering problems for customers, using their </a:t>
            </a:r>
            <a:r>
              <a:rPr lang="en-GB" sz="1800" dirty="0" err="1" smtClean="0"/>
              <a:t>Leidos</a:t>
            </a:r>
            <a:r>
              <a:rPr lang="en-GB" sz="1800" dirty="0" smtClean="0"/>
              <a:t> Innovations Centre as the technology driven core. Solutions have been created for a wide range of sectors including, civil, defence, health and intelligence. </a:t>
            </a:r>
          </a:p>
          <a:p>
            <a:pPr marL="0" indent="0">
              <a:buNone/>
            </a:pPr>
            <a:endParaRPr lang="en-GB" sz="1800" dirty="0" smtClean="0"/>
          </a:p>
          <a:p>
            <a:pPr marL="0" indent="0">
              <a:buNone/>
            </a:pPr>
            <a:r>
              <a:rPr lang="en-GB" sz="1800" b="1" dirty="0" smtClean="0"/>
              <a:t>Bluebear System </a:t>
            </a:r>
            <a:r>
              <a:rPr lang="en-GB" sz="1800" b="1" dirty="0"/>
              <a:t>Research: </a:t>
            </a:r>
            <a:r>
              <a:rPr lang="en-GB" sz="1800" dirty="0"/>
              <a:t>Blue Bear’s capabilities include design and development of entire unmanned systems, such as full flight systems design &amp; development, ground control systems D&amp;D, flight service provision, flight safety case provision, advanced modelling &amp; simulation and system certification</a:t>
            </a:r>
            <a:r>
              <a:rPr lang="en-GB" sz="1800" dirty="0" smtClean="0"/>
              <a:t>.</a:t>
            </a:r>
          </a:p>
          <a:p>
            <a:pPr marL="0" indent="0">
              <a:buNone/>
            </a:pPr>
            <a:endParaRPr lang="en-GB" sz="1800" dirty="0" smtClean="0"/>
          </a:p>
          <a:p>
            <a:pPr marL="0" indent="0">
              <a:buNone/>
            </a:pPr>
            <a:r>
              <a:rPr lang="en-GB" sz="1800" b="1" dirty="0"/>
              <a:t>Hybrid Air Vehicles: </a:t>
            </a:r>
            <a:r>
              <a:rPr lang="en-GB" sz="1800" dirty="0"/>
              <a:t>Development of zero carbon electric engines developing a pathway to carbon free flights. The company manufactures and designs these solutions on their Bedford site. </a:t>
            </a:r>
          </a:p>
          <a:p>
            <a:pPr marL="0" indent="0">
              <a:buNone/>
            </a:pPr>
            <a:endParaRPr lang="en-GB" sz="1800" dirty="0"/>
          </a:p>
          <a:p>
            <a:pPr marL="0" indent="0">
              <a:buNone/>
            </a:pPr>
            <a:r>
              <a:rPr lang="en-GB" sz="1800" b="1" dirty="0" smtClean="0"/>
              <a:t>Aircraft </a:t>
            </a:r>
            <a:r>
              <a:rPr lang="en-GB" sz="1800" b="1" dirty="0"/>
              <a:t>Research Association: </a:t>
            </a:r>
            <a:r>
              <a:rPr lang="en-GB" sz="1800" dirty="0"/>
              <a:t>Independent research and development organisation providing a range of specialist services to the aerospace industry. This includes Aerodynamic design and consultancy; Computational Fluid Dynamics; High precisions wind tunnel model design and manufacture; and Transonic wind tunnel testing. </a:t>
            </a:r>
            <a:endParaRPr lang="en-GB" sz="1800" dirty="0" smtClean="0"/>
          </a:p>
          <a:p>
            <a:pPr marL="0" indent="0">
              <a:buNone/>
            </a:pPr>
            <a:endParaRPr lang="en-GB" sz="1800" dirty="0"/>
          </a:p>
          <a:p>
            <a:pPr marL="0" indent="0">
              <a:buNone/>
            </a:pPr>
            <a:r>
              <a:rPr lang="en-GB" sz="1800" b="1" dirty="0" err="1" smtClean="0"/>
              <a:t>Powervamp</a:t>
            </a:r>
            <a:r>
              <a:rPr lang="en-GB" sz="1800" dirty="0" smtClean="0"/>
              <a:t>: provide a range of power solutions using the latest global technologies. The power solutions are used in a range od sectors including Aviation.  </a:t>
            </a:r>
          </a:p>
          <a:p>
            <a:pPr marL="0" indent="0">
              <a:buNone/>
            </a:pPr>
            <a:endParaRPr lang="en-GB" sz="1800" dirty="0"/>
          </a:p>
          <a:p>
            <a:pPr marL="0" indent="0">
              <a:buNone/>
            </a:pPr>
            <a:r>
              <a:rPr lang="en-GB" sz="1800" b="1" dirty="0" err="1" smtClean="0"/>
              <a:t>CoTech</a:t>
            </a:r>
            <a:r>
              <a:rPr lang="en-GB" sz="1800" b="1" dirty="0" smtClean="0"/>
              <a:t>:</a:t>
            </a:r>
            <a:r>
              <a:rPr lang="en-GB" sz="1800" dirty="0" smtClean="0"/>
              <a:t> Stock a range of military and aviation parts ready for dispatch to customers through their supply networks. The headquarters of the business and warehouse are both based in Bedford. </a:t>
            </a:r>
            <a:endParaRPr lang="en-GB" sz="1800" dirty="0"/>
          </a:p>
          <a:p>
            <a:pPr marL="0" indent="0">
              <a:buNone/>
            </a:pPr>
            <a:endParaRPr lang="en-GB" sz="1800" dirty="0" smtClean="0"/>
          </a:p>
        </p:txBody>
      </p:sp>
      <p:pic>
        <p:nvPicPr>
          <p:cNvPr id="3" name="Picture 2"/>
          <p:cNvPicPr>
            <a:picLocks noChangeAspect="1"/>
          </p:cNvPicPr>
          <p:nvPr/>
        </p:nvPicPr>
        <p:blipFill rotWithShape="1">
          <a:blip r:embed="rId3"/>
          <a:srcRect t="8975" r="87856" b="81843"/>
          <a:stretch/>
        </p:blipFill>
        <p:spPr>
          <a:xfrm>
            <a:off x="196656" y="1488171"/>
            <a:ext cx="1850822" cy="787101"/>
          </a:xfrm>
          <a:prstGeom prst="rect">
            <a:avLst/>
          </a:prstGeom>
        </p:spPr>
      </p:pic>
      <p:sp>
        <p:nvSpPr>
          <p:cNvPr id="8" name="Rectangle 7"/>
          <p:cNvSpPr/>
          <p:nvPr/>
        </p:nvSpPr>
        <p:spPr>
          <a:xfrm>
            <a:off x="521102" y="2384050"/>
            <a:ext cx="1670472" cy="684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Blue Bear Systems Resea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16" y="2638371"/>
            <a:ext cx="1650124" cy="1557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6623" y="1495662"/>
            <a:ext cx="1670472" cy="736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17205" y="4041328"/>
            <a:ext cx="1676635" cy="7452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Image result for aircraft research association"/>
          <p:cNvPicPr>
            <a:picLocks noChangeAspect="1" noChangeArrowheads="1"/>
          </p:cNvPicPr>
          <p:nvPr/>
        </p:nvPicPr>
        <p:blipFill rotWithShape="1">
          <a:blip r:embed="rId5">
            <a:extLst>
              <a:ext uri="{28A0092B-C50C-407E-A947-70E740481C1C}">
                <a14:useLocalDpi xmlns:a14="http://schemas.microsoft.com/office/drawing/2010/main" val="0"/>
              </a:ext>
            </a:extLst>
          </a:blip>
          <a:srcRect l="3973" t="27617" r="4089" b="23555"/>
          <a:stretch/>
        </p:blipFill>
        <p:spPr bwMode="auto">
          <a:xfrm>
            <a:off x="597542" y="4058454"/>
            <a:ext cx="1542472" cy="6713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6"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2789" r="3129"/>
          <a:stretch/>
        </p:blipFill>
        <p:spPr bwMode="auto">
          <a:xfrm>
            <a:off x="518021" y="3220725"/>
            <a:ext cx="1667872" cy="7656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Powerva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939" y="5038867"/>
            <a:ext cx="1659901" cy="2852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00618" y="4841550"/>
            <a:ext cx="1701862" cy="7694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CoTech Trading (GB) Ltd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CoTech Trading - Crunchbase Company Profile &amp;amp; Funding"/>
          <p:cNvPicPr>
            <a:picLocks noChangeAspect="1" noChangeArrowheads="1"/>
          </p:cNvPicPr>
          <p:nvPr/>
        </p:nvPicPr>
        <p:blipFill rotWithShape="1">
          <a:blip r:embed="rId8">
            <a:extLst>
              <a:ext uri="{28A0092B-C50C-407E-A947-70E740481C1C}">
                <a14:useLocalDpi xmlns:a14="http://schemas.microsoft.com/office/drawing/2010/main" val="0"/>
              </a:ext>
            </a:extLst>
          </a:blip>
          <a:srcRect l="6429" t="33979" r="8485" b="32774"/>
          <a:stretch/>
        </p:blipFill>
        <p:spPr bwMode="auto">
          <a:xfrm>
            <a:off x="500618" y="5676616"/>
            <a:ext cx="1696076" cy="66272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0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459"/>
            <a:ext cx="12191999" cy="1325563"/>
          </a:xfrm>
        </p:spPr>
        <p:txBody>
          <a:bodyPr>
            <a:normAutofit/>
          </a:bodyPr>
          <a:lstStyle/>
          <a:p>
            <a:pPr algn="ctr"/>
            <a:r>
              <a:rPr lang="en-GB" sz="4800" b="1" dirty="0" smtClean="0"/>
              <a:t>Summary: </a:t>
            </a:r>
            <a:r>
              <a:rPr lang="en-GB" sz="4800" b="1" i="1" dirty="0" smtClean="0"/>
              <a:t>Engineering and Manufacturing</a:t>
            </a:r>
            <a:endParaRPr lang="en-GB" sz="4800" b="1" i="1" dirty="0"/>
          </a:p>
        </p:txBody>
      </p:sp>
      <p:sp>
        <p:nvSpPr>
          <p:cNvPr id="3" name="Content Placeholder 2"/>
          <p:cNvSpPr>
            <a:spLocks noGrp="1"/>
          </p:cNvSpPr>
          <p:nvPr>
            <p:ph idx="1"/>
          </p:nvPr>
        </p:nvSpPr>
        <p:spPr>
          <a:xfrm>
            <a:off x="1115079" y="2043380"/>
            <a:ext cx="9961839" cy="4351338"/>
          </a:xfrm>
        </p:spPr>
        <p:txBody>
          <a:bodyPr>
            <a:normAutofit/>
          </a:bodyPr>
          <a:lstStyle/>
          <a:p>
            <a:r>
              <a:rPr lang="en-GB" sz="2400" dirty="0" smtClean="0"/>
              <a:t>There are both entry level and advanced roles within the sector, with a range of salaries and working duties.  </a:t>
            </a:r>
          </a:p>
          <a:p>
            <a:r>
              <a:rPr lang="en-GB" sz="2400" dirty="0"/>
              <a:t>A range of skills needed for different roles, however key skills include Microsoft office, communication and planning. </a:t>
            </a:r>
            <a:endParaRPr lang="en-GB" sz="2400" dirty="0" smtClean="0"/>
          </a:p>
          <a:p>
            <a:r>
              <a:rPr lang="en-GB" sz="2400" dirty="0" smtClean="0"/>
              <a:t>Maths and IT are key subjects where knowledge will assist application and development within these roles. </a:t>
            </a:r>
          </a:p>
          <a:p>
            <a:r>
              <a:rPr lang="en-GB" sz="2400" dirty="0" smtClean="0"/>
              <a:t>Bedford businesses within this sector reflect a cluster of electronics manufacturing and aviation/aerospace engineering, this is in addition to a range of other businesses working within the sector with alternative specialisations. </a:t>
            </a:r>
          </a:p>
        </p:txBody>
      </p:sp>
      <p:pic>
        <p:nvPicPr>
          <p:cNvPr id="4"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1039" y="38437"/>
            <a:ext cx="2666865" cy="91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4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7479" y="231105"/>
            <a:ext cx="11444781" cy="655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376585" y="1314110"/>
            <a:ext cx="3485675" cy="22987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 name="Rectangle 21"/>
          <p:cNvSpPr/>
          <p:nvPr/>
        </p:nvSpPr>
        <p:spPr>
          <a:xfrm>
            <a:off x="8378594" y="4067963"/>
            <a:ext cx="3446623" cy="2405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8" name="Rectangle 17"/>
          <p:cNvSpPr/>
          <p:nvPr/>
        </p:nvSpPr>
        <p:spPr>
          <a:xfrm>
            <a:off x="407219" y="4078797"/>
            <a:ext cx="3341004" cy="2448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9" name="Rectangle 18"/>
          <p:cNvSpPr/>
          <p:nvPr/>
        </p:nvSpPr>
        <p:spPr>
          <a:xfrm>
            <a:off x="3939311" y="4067963"/>
            <a:ext cx="4239513" cy="242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Rectangle 15"/>
          <p:cNvSpPr/>
          <p:nvPr/>
        </p:nvSpPr>
        <p:spPr>
          <a:xfrm>
            <a:off x="3948344" y="1314110"/>
            <a:ext cx="4221448" cy="23160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 name="TextBox 1"/>
          <p:cNvSpPr txBox="1"/>
          <p:nvPr/>
        </p:nvSpPr>
        <p:spPr>
          <a:xfrm>
            <a:off x="366331" y="331316"/>
            <a:ext cx="11371409" cy="461665"/>
          </a:xfrm>
          <a:prstGeom prst="rect">
            <a:avLst/>
          </a:prstGeom>
          <a:noFill/>
          <a:ln>
            <a:noFill/>
          </a:ln>
        </p:spPr>
        <p:txBody>
          <a:bodyPr wrap="square" rtlCol="0">
            <a:spAutoFit/>
          </a:bodyPr>
          <a:lstStyle/>
          <a:p>
            <a:pPr algn="ctr"/>
            <a:r>
              <a:rPr lang="en-GB" sz="2400" b="1" dirty="0" smtClean="0"/>
              <a:t>LMI Statistics Definitions </a:t>
            </a:r>
            <a:endParaRPr lang="en-GB" sz="2400" b="1" dirty="0"/>
          </a:p>
        </p:txBody>
      </p:sp>
      <p:sp>
        <p:nvSpPr>
          <p:cNvPr id="3" name="Rectangle 2"/>
          <p:cNvSpPr/>
          <p:nvPr/>
        </p:nvSpPr>
        <p:spPr>
          <a:xfrm>
            <a:off x="417479" y="1325575"/>
            <a:ext cx="3355269" cy="23252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6">
                  <a:lumMod val="20000"/>
                  <a:lumOff val="80000"/>
                </a:schemeClr>
              </a:solidFill>
            </a:endParaRPr>
          </a:p>
        </p:txBody>
      </p:sp>
      <p:sp>
        <p:nvSpPr>
          <p:cNvPr id="5" name="TextBox 4"/>
          <p:cNvSpPr txBox="1"/>
          <p:nvPr/>
        </p:nvSpPr>
        <p:spPr>
          <a:xfrm>
            <a:off x="345783" y="1445739"/>
            <a:ext cx="3269927" cy="307777"/>
          </a:xfrm>
          <a:prstGeom prst="rect">
            <a:avLst/>
          </a:prstGeom>
          <a:noFill/>
        </p:spPr>
        <p:txBody>
          <a:bodyPr wrap="square" rtlCol="0">
            <a:spAutoFit/>
          </a:bodyPr>
          <a:lstStyle/>
          <a:p>
            <a:pPr algn="ctr"/>
            <a:r>
              <a:rPr lang="en-GB" sz="1400" b="1" dirty="0" smtClean="0"/>
              <a:t>Total working age population:</a:t>
            </a:r>
          </a:p>
        </p:txBody>
      </p:sp>
      <p:sp>
        <p:nvSpPr>
          <p:cNvPr id="6" name="TextBox 5"/>
          <p:cNvSpPr txBox="1"/>
          <p:nvPr/>
        </p:nvSpPr>
        <p:spPr>
          <a:xfrm>
            <a:off x="558225" y="4172620"/>
            <a:ext cx="3018804" cy="523220"/>
          </a:xfrm>
          <a:prstGeom prst="rect">
            <a:avLst/>
          </a:prstGeom>
          <a:noFill/>
        </p:spPr>
        <p:txBody>
          <a:bodyPr wrap="square" rtlCol="0">
            <a:spAutoFit/>
          </a:bodyPr>
          <a:lstStyle/>
          <a:p>
            <a:pPr algn="ctr"/>
            <a:r>
              <a:rPr lang="en-GB" sz="1400" b="1" dirty="0"/>
              <a:t>% of the working age population qualified to </a:t>
            </a:r>
            <a:r>
              <a:rPr lang="en-GB" sz="1400" b="1" dirty="0" smtClean="0"/>
              <a:t>Level 4/ No qualification </a:t>
            </a:r>
            <a:endParaRPr lang="en-GB" sz="1400" b="1" dirty="0"/>
          </a:p>
        </p:txBody>
      </p:sp>
      <p:sp>
        <p:nvSpPr>
          <p:cNvPr id="8" name="TextBox 7"/>
          <p:cNvSpPr txBox="1"/>
          <p:nvPr/>
        </p:nvSpPr>
        <p:spPr>
          <a:xfrm>
            <a:off x="4458961" y="1465647"/>
            <a:ext cx="3077393" cy="523220"/>
          </a:xfrm>
          <a:prstGeom prst="rect">
            <a:avLst/>
          </a:prstGeom>
          <a:noFill/>
        </p:spPr>
        <p:txBody>
          <a:bodyPr wrap="square" rtlCol="0">
            <a:spAutoFit/>
          </a:bodyPr>
          <a:lstStyle/>
          <a:p>
            <a:pPr algn="ctr"/>
            <a:r>
              <a:rPr lang="en-GB" sz="1400" b="1" dirty="0" smtClean="0"/>
              <a:t>% of the working age population that are in employment </a:t>
            </a:r>
            <a:endParaRPr lang="en-GB" sz="1400" b="1" dirty="0"/>
          </a:p>
        </p:txBody>
      </p:sp>
      <p:sp>
        <p:nvSpPr>
          <p:cNvPr id="12" name="TextBox 11"/>
          <p:cNvSpPr txBox="1"/>
          <p:nvPr/>
        </p:nvSpPr>
        <p:spPr>
          <a:xfrm>
            <a:off x="8695605" y="4247566"/>
            <a:ext cx="2785242" cy="307777"/>
          </a:xfrm>
          <a:prstGeom prst="rect">
            <a:avLst/>
          </a:prstGeom>
          <a:noFill/>
        </p:spPr>
        <p:txBody>
          <a:bodyPr wrap="square" rtlCol="0">
            <a:spAutoFit/>
          </a:bodyPr>
          <a:lstStyle/>
          <a:p>
            <a:pPr algn="ctr"/>
            <a:r>
              <a:rPr lang="en-GB" sz="1400" b="1" dirty="0" smtClean="0"/>
              <a:t>Job Numbers</a:t>
            </a:r>
            <a:endParaRPr lang="en-GB" sz="1400" b="1" dirty="0"/>
          </a:p>
        </p:txBody>
      </p:sp>
      <p:sp>
        <p:nvSpPr>
          <p:cNvPr id="13" name="TextBox 12"/>
          <p:cNvSpPr txBox="1"/>
          <p:nvPr/>
        </p:nvSpPr>
        <p:spPr>
          <a:xfrm>
            <a:off x="8726802" y="1407048"/>
            <a:ext cx="2785242" cy="307777"/>
          </a:xfrm>
          <a:prstGeom prst="rect">
            <a:avLst/>
          </a:prstGeom>
          <a:noFill/>
        </p:spPr>
        <p:txBody>
          <a:bodyPr wrap="square" rtlCol="0">
            <a:spAutoFit/>
          </a:bodyPr>
          <a:lstStyle/>
          <a:p>
            <a:pPr algn="ctr"/>
            <a:r>
              <a:rPr lang="en-GB" sz="1400" b="1" dirty="0" smtClean="0"/>
              <a:t>Gross Value Added (GVA)</a:t>
            </a:r>
            <a:endParaRPr lang="en-GB" sz="1100" b="1" dirty="0"/>
          </a:p>
        </p:txBody>
      </p:sp>
      <p:sp>
        <p:nvSpPr>
          <p:cNvPr id="14" name="TextBox 13"/>
          <p:cNvSpPr txBox="1"/>
          <p:nvPr/>
        </p:nvSpPr>
        <p:spPr>
          <a:xfrm>
            <a:off x="4751112" y="4126453"/>
            <a:ext cx="2785242" cy="307777"/>
          </a:xfrm>
          <a:prstGeom prst="rect">
            <a:avLst/>
          </a:prstGeom>
          <a:noFill/>
        </p:spPr>
        <p:txBody>
          <a:bodyPr wrap="square" rtlCol="0">
            <a:spAutoFit/>
          </a:bodyPr>
          <a:lstStyle/>
          <a:p>
            <a:pPr algn="ctr"/>
            <a:r>
              <a:rPr lang="en-GB" sz="1400" b="1" dirty="0"/>
              <a:t>Business Numbers</a:t>
            </a:r>
          </a:p>
        </p:txBody>
      </p:sp>
      <p:sp>
        <p:nvSpPr>
          <p:cNvPr id="11" name="TextBox 10"/>
          <p:cNvSpPr txBox="1"/>
          <p:nvPr/>
        </p:nvSpPr>
        <p:spPr>
          <a:xfrm>
            <a:off x="4162383" y="2070581"/>
            <a:ext cx="3793370" cy="1384995"/>
          </a:xfrm>
          <a:prstGeom prst="rect">
            <a:avLst/>
          </a:prstGeom>
          <a:noFill/>
        </p:spPr>
        <p:txBody>
          <a:bodyPr wrap="square" rtlCol="0">
            <a:spAutoFit/>
          </a:bodyPr>
          <a:lstStyle/>
          <a:p>
            <a:pPr algn="ctr"/>
            <a:r>
              <a:rPr lang="en-GB" sz="1400" dirty="0"/>
              <a:t>This is the number of 16-64 year olds living within the Borough boundary. This is taken from the Annual Population Survey from the Office of National </a:t>
            </a:r>
            <a:r>
              <a:rPr lang="en-GB" sz="1400" dirty="0" smtClean="0"/>
              <a:t>Statistics (ONS). This is updated every quarter but as a whole year, for example January 2020- December 2020.</a:t>
            </a:r>
            <a:endParaRPr lang="en-GB" sz="1400" dirty="0"/>
          </a:p>
        </p:txBody>
      </p:sp>
      <p:sp>
        <p:nvSpPr>
          <p:cNvPr id="15" name="TextBox 14"/>
          <p:cNvSpPr txBox="1"/>
          <p:nvPr/>
        </p:nvSpPr>
        <p:spPr>
          <a:xfrm>
            <a:off x="516833" y="1753516"/>
            <a:ext cx="3170573" cy="1815882"/>
          </a:xfrm>
          <a:prstGeom prst="rect">
            <a:avLst/>
          </a:prstGeom>
          <a:noFill/>
        </p:spPr>
        <p:txBody>
          <a:bodyPr wrap="square" rtlCol="0">
            <a:spAutoFit/>
          </a:bodyPr>
          <a:lstStyle/>
          <a:p>
            <a:pPr algn="ctr"/>
            <a:r>
              <a:rPr lang="en-GB" sz="1400" dirty="0"/>
              <a:t>This is the number of 16-64 year olds living within the Borough </a:t>
            </a:r>
            <a:r>
              <a:rPr lang="en-GB" sz="1400" dirty="0" smtClean="0"/>
              <a:t>boundary, who are in employment. </a:t>
            </a:r>
            <a:r>
              <a:rPr lang="en-GB" sz="1400" dirty="0"/>
              <a:t>This is taken from the Annual Population Survey from the Office of National Statistics</a:t>
            </a:r>
            <a:r>
              <a:rPr lang="en-GB" sz="1400" dirty="0" smtClean="0"/>
              <a:t>. </a:t>
            </a:r>
            <a:r>
              <a:rPr lang="en-GB" sz="1400" dirty="0"/>
              <a:t>This is updated every quarter but as a whole year, for example January 2020- December 2020</a:t>
            </a:r>
            <a:r>
              <a:rPr lang="en-GB" sz="1400" dirty="0" smtClean="0"/>
              <a:t>.</a:t>
            </a:r>
            <a:endParaRPr lang="en-GB" sz="1400" dirty="0"/>
          </a:p>
        </p:txBody>
      </p:sp>
      <p:sp>
        <p:nvSpPr>
          <p:cNvPr id="17" name="TextBox 16"/>
          <p:cNvSpPr txBox="1"/>
          <p:nvPr/>
        </p:nvSpPr>
        <p:spPr>
          <a:xfrm>
            <a:off x="483378" y="4811447"/>
            <a:ext cx="3168497" cy="1600438"/>
          </a:xfrm>
          <a:prstGeom prst="rect">
            <a:avLst/>
          </a:prstGeom>
          <a:noFill/>
        </p:spPr>
        <p:txBody>
          <a:bodyPr wrap="square" rtlCol="0">
            <a:spAutoFit/>
          </a:bodyPr>
          <a:lstStyle/>
          <a:p>
            <a:pPr algn="ctr"/>
            <a:r>
              <a:rPr lang="en-GB" sz="1400" dirty="0"/>
              <a:t>This is the number of 16-64 year olds living within the Borough </a:t>
            </a:r>
            <a:r>
              <a:rPr lang="en-GB" sz="1400" dirty="0" smtClean="0"/>
              <a:t>boundary, who have the related level of qualification. </a:t>
            </a:r>
            <a:r>
              <a:rPr lang="en-GB" sz="1400" dirty="0"/>
              <a:t>This is taken from the Annual Population Survey from the Office of National </a:t>
            </a:r>
            <a:r>
              <a:rPr lang="en-GB" sz="1400" dirty="0" smtClean="0"/>
              <a:t>Statistics, this is updated once a year. </a:t>
            </a:r>
            <a:endParaRPr lang="en-GB" sz="1400" dirty="0"/>
          </a:p>
          <a:p>
            <a:pPr algn="ctr"/>
            <a:endParaRPr lang="en-GB" sz="1400" dirty="0"/>
          </a:p>
        </p:txBody>
      </p:sp>
      <p:sp>
        <p:nvSpPr>
          <p:cNvPr id="20" name="TextBox 19"/>
          <p:cNvSpPr txBox="1"/>
          <p:nvPr/>
        </p:nvSpPr>
        <p:spPr>
          <a:xfrm>
            <a:off x="3982929" y="4492720"/>
            <a:ext cx="4195895" cy="1815882"/>
          </a:xfrm>
          <a:prstGeom prst="rect">
            <a:avLst/>
          </a:prstGeom>
          <a:noFill/>
        </p:spPr>
        <p:txBody>
          <a:bodyPr wrap="square" rtlCol="0">
            <a:spAutoFit/>
          </a:bodyPr>
          <a:lstStyle/>
          <a:p>
            <a:pPr algn="ctr"/>
            <a:r>
              <a:rPr lang="en-GB" sz="1400" dirty="0" smtClean="0"/>
              <a:t>This is the number of businesses in Bedford Borough at the time data was collected. These are sorted into:</a:t>
            </a:r>
          </a:p>
          <a:p>
            <a:pPr marL="285750" indent="-285750">
              <a:buFontTx/>
              <a:buChar char="-"/>
            </a:pPr>
            <a:r>
              <a:rPr lang="en-GB" sz="1400" dirty="0" smtClean="0"/>
              <a:t>Micro (0-9 employees)</a:t>
            </a:r>
          </a:p>
          <a:p>
            <a:pPr marL="285750" indent="-285750">
              <a:buFontTx/>
              <a:buChar char="-"/>
            </a:pPr>
            <a:r>
              <a:rPr lang="en-GB" sz="1400" dirty="0" smtClean="0"/>
              <a:t>Small 10-49 employees)</a:t>
            </a:r>
          </a:p>
          <a:p>
            <a:pPr marL="285750" indent="-285750">
              <a:buFontTx/>
              <a:buChar char="-"/>
            </a:pPr>
            <a:r>
              <a:rPr lang="en-GB" sz="1400" dirty="0" smtClean="0"/>
              <a:t>Medium (50-249 employees)</a:t>
            </a:r>
          </a:p>
          <a:p>
            <a:pPr marL="285750" indent="-285750">
              <a:buFontTx/>
              <a:buChar char="-"/>
            </a:pPr>
            <a:r>
              <a:rPr lang="en-GB" sz="1400" dirty="0" smtClean="0"/>
              <a:t>Large (250+ employees)</a:t>
            </a:r>
          </a:p>
          <a:p>
            <a:pPr algn="ctr"/>
            <a:r>
              <a:rPr lang="en-GB" sz="1400" dirty="0" smtClean="0"/>
              <a:t>This is from the Inter Departmental Business Register, from ONS, and is released yearly. </a:t>
            </a:r>
            <a:endParaRPr lang="en-GB" sz="1400" dirty="0"/>
          </a:p>
        </p:txBody>
      </p:sp>
      <p:sp>
        <p:nvSpPr>
          <p:cNvPr id="21" name="TextBox 20"/>
          <p:cNvSpPr txBox="1"/>
          <p:nvPr/>
        </p:nvSpPr>
        <p:spPr>
          <a:xfrm>
            <a:off x="8416376" y="4695840"/>
            <a:ext cx="3452743" cy="1384995"/>
          </a:xfrm>
          <a:prstGeom prst="rect">
            <a:avLst/>
          </a:prstGeom>
          <a:noFill/>
        </p:spPr>
        <p:txBody>
          <a:bodyPr wrap="square" rtlCol="0">
            <a:spAutoFit/>
          </a:bodyPr>
          <a:lstStyle/>
          <a:p>
            <a:pPr algn="ctr"/>
            <a:r>
              <a:rPr lang="en-GB" sz="1400" dirty="0" smtClean="0"/>
              <a:t>This is the number of employee jobs by sector. This is taken from the ONS Business Register and Employment Survey and is updated yearly. </a:t>
            </a:r>
          </a:p>
          <a:p>
            <a:pPr algn="ctr"/>
            <a:r>
              <a:rPr lang="en-GB" sz="1400" dirty="0" smtClean="0"/>
              <a:t>These are sorted into the ‘type’ of job, </a:t>
            </a:r>
            <a:r>
              <a:rPr lang="en-GB" sz="1400" dirty="0" err="1" smtClean="0"/>
              <a:t>eg</a:t>
            </a:r>
            <a:r>
              <a:rPr lang="en-GB" sz="1400" dirty="0" smtClean="0"/>
              <a:t> administration or manufacturing. </a:t>
            </a:r>
            <a:endParaRPr lang="en-GB" sz="1400" dirty="0"/>
          </a:p>
        </p:txBody>
      </p:sp>
      <p:sp>
        <p:nvSpPr>
          <p:cNvPr id="25" name="TextBox 24"/>
          <p:cNvSpPr txBox="1"/>
          <p:nvPr/>
        </p:nvSpPr>
        <p:spPr>
          <a:xfrm>
            <a:off x="8547757" y="1896050"/>
            <a:ext cx="3189983" cy="1600438"/>
          </a:xfrm>
          <a:prstGeom prst="rect">
            <a:avLst/>
          </a:prstGeom>
          <a:noFill/>
        </p:spPr>
        <p:txBody>
          <a:bodyPr wrap="square" rtlCol="0">
            <a:spAutoFit/>
          </a:bodyPr>
          <a:lstStyle/>
          <a:p>
            <a:pPr algn="ctr"/>
            <a:r>
              <a:rPr lang="en-GB" sz="1400" dirty="0" smtClean="0"/>
              <a:t>GVA </a:t>
            </a:r>
            <a:r>
              <a:rPr lang="en-GB" sz="1400" dirty="0"/>
              <a:t>is the measure of the value of goods and services produced in an area, industry or sector of an economy</a:t>
            </a:r>
            <a:r>
              <a:rPr lang="en-GB" sz="1400" dirty="0" smtClean="0"/>
              <a:t>. The GVA used is current price by industry. This is taken from ONS and is updated annually but is often delayed (2019 released in 2021). </a:t>
            </a:r>
            <a:endParaRPr lang="en-GB" sz="1200" dirty="0"/>
          </a:p>
        </p:txBody>
      </p:sp>
    </p:spTree>
    <p:extLst>
      <p:ext uri="{BB962C8B-B14F-4D97-AF65-F5344CB8AC3E}">
        <p14:creationId xmlns:p14="http://schemas.microsoft.com/office/powerpoint/2010/main" val="161269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443" y="977734"/>
            <a:ext cx="5785564" cy="2427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 name="Rectangle 2"/>
          <p:cNvSpPr/>
          <p:nvPr/>
        </p:nvSpPr>
        <p:spPr>
          <a:xfrm>
            <a:off x="6324932" y="966048"/>
            <a:ext cx="5635839" cy="24393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extBox 3"/>
          <p:cNvSpPr txBox="1"/>
          <p:nvPr/>
        </p:nvSpPr>
        <p:spPr>
          <a:xfrm>
            <a:off x="333443" y="1356406"/>
            <a:ext cx="5729967" cy="1815882"/>
          </a:xfrm>
          <a:prstGeom prst="rect">
            <a:avLst/>
          </a:prstGeom>
          <a:noFill/>
        </p:spPr>
        <p:txBody>
          <a:bodyPr wrap="square" rtlCol="0">
            <a:spAutoFit/>
          </a:bodyPr>
          <a:lstStyle/>
          <a:p>
            <a:pPr algn="ctr"/>
            <a:r>
              <a:rPr lang="en-GB" sz="1400" dirty="0" smtClean="0"/>
              <a:t>The unemployment rate consists of those people, aged 16-64 years who are out of work, </a:t>
            </a:r>
            <a:r>
              <a:rPr lang="en-GB" sz="1400" dirty="0"/>
              <a:t>who are actively looking for work and are available to start immediately. </a:t>
            </a:r>
            <a:r>
              <a:rPr lang="en-GB" sz="1400" dirty="0" smtClean="0"/>
              <a:t>The data is taken from the Annual Population survey from ONS. </a:t>
            </a:r>
          </a:p>
          <a:p>
            <a:pPr algn="ctr"/>
            <a:endParaRPr lang="en-GB" sz="1400" dirty="0" smtClean="0"/>
          </a:p>
          <a:p>
            <a:pPr algn="ctr"/>
            <a:r>
              <a:rPr lang="en-GB" sz="1400" dirty="0" smtClean="0"/>
              <a:t>The results are model based and uses the APS results to do this, where a percentage of the population is interviewed and results extrapolated to the whole population. </a:t>
            </a:r>
            <a:r>
              <a:rPr lang="en-GB" sz="1400" dirty="0"/>
              <a:t>This is updated every quarter but as a whole year, for example January 2020- December 2020</a:t>
            </a:r>
            <a:r>
              <a:rPr lang="en-GB" sz="1400" dirty="0" smtClean="0"/>
              <a:t>.</a:t>
            </a:r>
            <a:endParaRPr lang="en-GB" sz="1400" dirty="0"/>
          </a:p>
        </p:txBody>
      </p:sp>
      <p:sp>
        <p:nvSpPr>
          <p:cNvPr id="5" name="TextBox 4"/>
          <p:cNvSpPr txBox="1"/>
          <p:nvPr/>
        </p:nvSpPr>
        <p:spPr>
          <a:xfrm>
            <a:off x="6593026" y="1493201"/>
            <a:ext cx="5011516" cy="1384995"/>
          </a:xfrm>
          <a:prstGeom prst="rect">
            <a:avLst/>
          </a:prstGeom>
          <a:noFill/>
        </p:spPr>
        <p:txBody>
          <a:bodyPr wrap="square" rtlCol="0">
            <a:spAutoFit/>
          </a:bodyPr>
          <a:lstStyle/>
          <a:p>
            <a:pPr algn="ctr"/>
            <a:r>
              <a:rPr lang="en-GB" sz="1400" dirty="0" smtClean="0"/>
              <a:t>The </a:t>
            </a:r>
            <a:r>
              <a:rPr lang="en-GB" sz="1400" dirty="0"/>
              <a:t>Claimant Count is the number of people who are receiving benefits principally for the reason of being unemployed. </a:t>
            </a:r>
            <a:r>
              <a:rPr lang="en-GB" sz="1400" dirty="0" smtClean="0"/>
              <a:t>This includes Job Seekers Allowance and Universal Credit. </a:t>
            </a:r>
          </a:p>
          <a:p>
            <a:pPr algn="ctr"/>
            <a:endParaRPr lang="en-GB" sz="1400" dirty="0"/>
          </a:p>
          <a:p>
            <a:pPr algn="ctr"/>
            <a:r>
              <a:rPr lang="en-GB" sz="1400" dirty="0" smtClean="0"/>
              <a:t>This is released every month detailing information from the month prior. </a:t>
            </a:r>
          </a:p>
        </p:txBody>
      </p:sp>
      <p:sp>
        <p:nvSpPr>
          <p:cNvPr id="6" name="Rectangle 5"/>
          <p:cNvSpPr/>
          <p:nvPr/>
        </p:nvSpPr>
        <p:spPr>
          <a:xfrm>
            <a:off x="333443" y="3674197"/>
            <a:ext cx="11627327" cy="30629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TextBox 8"/>
          <p:cNvSpPr txBox="1"/>
          <p:nvPr/>
        </p:nvSpPr>
        <p:spPr>
          <a:xfrm>
            <a:off x="305343" y="4144991"/>
            <a:ext cx="11627327" cy="2462213"/>
          </a:xfrm>
          <a:prstGeom prst="rect">
            <a:avLst/>
          </a:prstGeom>
          <a:noFill/>
        </p:spPr>
        <p:txBody>
          <a:bodyPr wrap="square" rtlCol="0">
            <a:spAutoFit/>
          </a:bodyPr>
          <a:lstStyle/>
          <a:p>
            <a:pPr algn="ctr"/>
            <a:r>
              <a:rPr lang="en-GB" sz="1400" dirty="0" smtClean="0"/>
              <a:t>There is a large degree of overlap between the claimant count and unemployment rate. In some circumstances people can claim benefits </a:t>
            </a:r>
            <a:r>
              <a:rPr lang="en-GB" sz="1400" dirty="0"/>
              <a:t>while they have relatively low earnings from part time work; these claimants in a paid job would not appear in the </a:t>
            </a:r>
            <a:r>
              <a:rPr lang="en-GB" sz="1400" dirty="0" smtClean="0"/>
              <a:t>model based </a:t>
            </a:r>
            <a:r>
              <a:rPr lang="en-GB" sz="1400" dirty="0"/>
              <a:t>measure of unemployment. </a:t>
            </a:r>
            <a:endParaRPr lang="en-GB" sz="1400" dirty="0" smtClean="0"/>
          </a:p>
          <a:p>
            <a:pPr algn="ctr"/>
            <a:endParaRPr lang="en-GB" sz="1400" dirty="0"/>
          </a:p>
          <a:p>
            <a:pPr algn="ctr"/>
            <a:r>
              <a:rPr lang="en-GB" sz="1400" dirty="0" smtClean="0"/>
              <a:t>Similarly </a:t>
            </a:r>
            <a:r>
              <a:rPr lang="en-GB" sz="1400" dirty="0"/>
              <a:t>claimants of unemployment benefits may not appear in the </a:t>
            </a:r>
            <a:r>
              <a:rPr lang="en-GB" sz="1400" dirty="0" smtClean="0"/>
              <a:t>model based </a:t>
            </a:r>
            <a:r>
              <a:rPr lang="en-GB" sz="1400" dirty="0"/>
              <a:t>measure if, when interviewed for the survey, they stated that they are not seeking, or are not available to start work. </a:t>
            </a:r>
            <a:r>
              <a:rPr lang="en-GB" sz="1400" dirty="0" smtClean="0"/>
              <a:t>Both </a:t>
            </a:r>
            <a:r>
              <a:rPr lang="en-GB" sz="1400" dirty="0"/>
              <a:t>of these types of people would appear within the Claimant Count but would not be classified as unemployed. </a:t>
            </a:r>
            <a:endParaRPr lang="en-GB" sz="1400" dirty="0" smtClean="0"/>
          </a:p>
          <a:p>
            <a:pPr algn="ctr"/>
            <a:endParaRPr lang="en-GB" sz="1400" dirty="0" smtClean="0"/>
          </a:p>
          <a:p>
            <a:pPr algn="ctr"/>
            <a:r>
              <a:rPr lang="en-GB" sz="1400" dirty="0" smtClean="0"/>
              <a:t>Similarly</a:t>
            </a:r>
            <a:r>
              <a:rPr lang="en-GB" sz="1400" dirty="0"/>
              <a:t>, people who are not claimants can appear among the </a:t>
            </a:r>
            <a:r>
              <a:rPr lang="en-GB" sz="1400" dirty="0" smtClean="0"/>
              <a:t>model based unemployed </a:t>
            </a:r>
            <a:r>
              <a:rPr lang="en-GB" sz="1400" dirty="0"/>
              <a:t>if they are not entitled to, or choose not to claim unemployment benefits. For </a:t>
            </a:r>
            <a:r>
              <a:rPr lang="en-GB" sz="1400" dirty="0" smtClean="0"/>
              <a:t>example:</a:t>
            </a:r>
          </a:p>
          <a:p>
            <a:pPr marL="285750" indent="-285750" algn="ctr">
              <a:buFontTx/>
              <a:buChar char="-"/>
            </a:pPr>
            <a:r>
              <a:rPr lang="en-GB" sz="1400" dirty="0" smtClean="0"/>
              <a:t>People </a:t>
            </a:r>
            <a:r>
              <a:rPr lang="en-GB" sz="1400" dirty="0"/>
              <a:t>whose partner was </a:t>
            </a:r>
            <a:r>
              <a:rPr lang="en-GB" sz="1400" dirty="0" smtClean="0"/>
              <a:t>working</a:t>
            </a:r>
          </a:p>
          <a:p>
            <a:pPr marL="285750" indent="-285750" algn="ctr">
              <a:buFontTx/>
              <a:buChar char="-"/>
            </a:pPr>
            <a:r>
              <a:rPr lang="en-GB" sz="1400" dirty="0" smtClean="0"/>
              <a:t> People </a:t>
            </a:r>
            <a:r>
              <a:rPr lang="en-GB" sz="1400" dirty="0"/>
              <a:t>who are looking for work alongside full-time </a:t>
            </a:r>
            <a:r>
              <a:rPr lang="en-GB" sz="1400" dirty="0" smtClean="0"/>
              <a:t>study</a:t>
            </a:r>
          </a:p>
          <a:p>
            <a:pPr marL="285750" indent="-285750" algn="ctr">
              <a:buFontTx/>
              <a:buChar char="-"/>
            </a:pPr>
            <a:r>
              <a:rPr lang="en-GB" sz="1400" dirty="0" smtClean="0"/>
              <a:t> People </a:t>
            </a:r>
            <a:r>
              <a:rPr lang="en-GB" sz="1400" dirty="0"/>
              <a:t>beyond or around State Pension Age who are looking for work.</a:t>
            </a:r>
          </a:p>
        </p:txBody>
      </p:sp>
      <p:sp>
        <p:nvSpPr>
          <p:cNvPr id="10" name="TextBox 9"/>
          <p:cNvSpPr txBox="1"/>
          <p:nvPr/>
        </p:nvSpPr>
        <p:spPr>
          <a:xfrm>
            <a:off x="1992313" y="1069940"/>
            <a:ext cx="2785242" cy="307777"/>
          </a:xfrm>
          <a:prstGeom prst="rect">
            <a:avLst/>
          </a:prstGeom>
          <a:noFill/>
        </p:spPr>
        <p:txBody>
          <a:bodyPr wrap="square" rtlCol="0">
            <a:spAutoFit/>
          </a:bodyPr>
          <a:lstStyle/>
          <a:p>
            <a:pPr algn="ctr"/>
            <a:r>
              <a:rPr lang="en-GB" sz="1400" b="1" dirty="0"/>
              <a:t>Unemployment rate</a:t>
            </a:r>
          </a:p>
        </p:txBody>
      </p:sp>
      <p:sp>
        <p:nvSpPr>
          <p:cNvPr id="11" name="TextBox 10"/>
          <p:cNvSpPr txBox="1"/>
          <p:nvPr/>
        </p:nvSpPr>
        <p:spPr>
          <a:xfrm>
            <a:off x="7583214" y="1113503"/>
            <a:ext cx="2785242" cy="307777"/>
          </a:xfrm>
          <a:prstGeom prst="rect">
            <a:avLst/>
          </a:prstGeom>
          <a:noFill/>
        </p:spPr>
        <p:txBody>
          <a:bodyPr wrap="square" rtlCol="0">
            <a:spAutoFit/>
          </a:bodyPr>
          <a:lstStyle/>
          <a:p>
            <a:pPr algn="ctr"/>
            <a:r>
              <a:rPr lang="en-GB" sz="1400" b="1" dirty="0" smtClean="0"/>
              <a:t>Claimant count  </a:t>
            </a:r>
            <a:endParaRPr lang="en-GB" sz="1400" b="1" dirty="0"/>
          </a:p>
        </p:txBody>
      </p:sp>
      <p:sp>
        <p:nvSpPr>
          <p:cNvPr id="12" name="Rectangle 11"/>
          <p:cNvSpPr/>
          <p:nvPr/>
        </p:nvSpPr>
        <p:spPr>
          <a:xfrm>
            <a:off x="333443" y="135495"/>
            <a:ext cx="11627328" cy="655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33303" y="219976"/>
            <a:ext cx="11371409" cy="461665"/>
          </a:xfrm>
          <a:prstGeom prst="rect">
            <a:avLst/>
          </a:prstGeom>
          <a:noFill/>
          <a:ln>
            <a:noFill/>
          </a:ln>
        </p:spPr>
        <p:txBody>
          <a:bodyPr wrap="square" rtlCol="0">
            <a:spAutoFit/>
          </a:bodyPr>
          <a:lstStyle/>
          <a:p>
            <a:pPr algn="ctr"/>
            <a:r>
              <a:rPr lang="en-GB" sz="2400" b="1" dirty="0" smtClean="0"/>
              <a:t>LMI Statistics Definitions </a:t>
            </a:r>
            <a:endParaRPr lang="en-GB" sz="2400" b="1" dirty="0"/>
          </a:p>
        </p:txBody>
      </p:sp>
      <p:sp>
        <p:nvSpPr>
          <p:cNvPr id="14" name="TextBox 13"/>
          <p:cNvSpPr txBox="1"/>
          <p:nvPr/>
        </p:nvSpPr>
        <p:spPr>
          <a:xfrm>
            <a:off x="433303" y="3744912"/>
            <a:ext cx="11171239" cy="307777"/>
          </a:xfrm>
          <a:prstGeom prst="rect">
            <a:avLst/>
          </a:prstGeom>
          <a:noFill/>
        </p:spPr>
        <p:txBody>
          <a:bodyPr wrap="square" rtlCol="0">
            <a:spAutoFit/>
          </a:bodyPr>
          <a:lstStyle/>
          <a:p>
            <a:pPr algn="ctr"/>
            <a:r>
              <a:rPr lang="en-GB" sz="1400" b="1" dirty="0"/>
              <a:t>Unemployment R</a:t>
            </a:r>
            <a:r>
              <a:rPr lang="en-GB" sz="1400" b="1" dirty="0" smtClean="0"/>
              <a:t>ate vs Claimant Count </a:t>
            </a:r>
            <a:endParaRPr lang="en-GB" sz="1400" b="1" dirty="0"/>
          </a:p>
        </p:txBody>
      </p:sp>
    </p:spTree>
    <p:extLst>
      <p:ext uri="{BB962C8B-B14F-4D97-AF65-F5344CB8AC3E}">
        <p14:creationId xmlns:p14="http://schemas.microsoft.com/office/powerpoint/2010/main" val="65454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49497"/>
            <a:ext cx="12192000" cy="1325563"/>
          </a:xfrm>
        </p:spPr>
        <p:txBody>
          <a:bodyPr>
            <a:normAutofit/>
          </a:bodyPr>
          <a:lstStyle/>
          <a:p>
            <a:pPr algn="ctr"/>
            <a:r>
              <a:rPr lang="en-GB" sz="5400" b="1" dirty="0" smtClean="0"/>
              <a:t>Key Statistics </a:t>
            </a:r>
            <a:endParaRPr lang="en-GB" sz="5400" b="1" dirty="0"/>
          </a:p>
        </p:txBody>
      </p:sp>
      <p:pic>
        <p:nvPicPr>
          <p:cNvPr id="5"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8926" y="110776"/>
            <a:ext cx="2198037" cy="756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02801228"/>
              </p:ext>
            </p:extLst>
          </p:nvPr>
        </p:nvGraphicFramePr>
        <p:xfrm>
          <a:off x="611340" y="1766712"/>
          <a:ext cx="10969319" cy="4780280"/>
        </p:xfrm>
        <a:graphic>
          <a:graphicData uri="http://schemas.openxmlformats.org/drawingml/2006/table">
            <a:tbl>
              <a:tblPr firstRow="1" bandRow="1">
                <a:tableStyleId>{93296810-A885-4BE3-A3E7-6D5BEEA58F35}</a:tableStyleId>
              </a:tblPr>
              <a:tblGrid>
                <a:gridCol w="1567534">
                  <a:extLst>
                    <a:ext uri="{9D8B030D-6E8A-4147-A177-3AD203B41FA5}">
                      <a16:colId xmlns:a16="http://schemas.microsoft.com/office/drawing/2014/main" val="2126054585"/>
                    </a:ext>
                  </a:extLst>
                </a:gridCol>
                <a:gridCol w="3623410">
                  <a:extLst>
                    <a:ext uri="{9D8B030D-6E8A-4147-A177-3AD203B41FA5}">
                      <a16:colId xmlns:a16="http://schemas.microsoft.com/office/drawing/2014/main" val="1741209675"/>
                    </a:ext>
                  </a:extLst>
                </a:gridCol>
                <a:gridCol w="1359087">
                  <a:extLst>
                    <a:ext uri="{9D8B030D-6E8A-4147-A177-3AD203B41FA5}">
                      <a16:colId xmlns:a16="http://schemas.microsoft.com/office/drawing/2014/main" val="76463173"/>
                    </a:ext>
                  </a:extLst>
                </a:gridCol>
                <a:gridCol w="1272797">
                  <a:extLst>
                    <a:ext uri="{9D8B030D-6E8A-4147-A177-3AD203B41FA5}">
                      <a16:colId xmlns:a16="http://schemas.microsoft.com/office/drawing/2014/main" val="3342603889"/>
                    </a:ext>
                  </a:extLst>
                </a:gridCol>
                <a:gridCol w="1350963">
                  <a:extLst>
                    <a:ext uri="{9D8B030D-6E8A-4147-A177-3AD203B41FA5}">
                      <a16:colId xmlns:a16="http://schemas.microsoft.com/office/drawing/2014/main" val="154672648"/>
                    </a:ext>
                  </a:extLst>
                </a:gridCol>
                <a:gridCol w="1795528">
                  <a:extLst>
                    <a:ext uri="{9D8B030D-6E8A-4147-A177-3AD203B41FA5}">
                      <a16:colId xmlns:a16="http://schemas.microsoft.com/office/drawing/2014/main" val="1086255453"/>
                    </a:ext>
                  </a:extLst>
                </a:gridCol>
              </a:tblGrid>
              <a:tr h="370840">
                <a:tc gridSpan="2">
                  <a:txBody>
                    <a:bodyPr/>
                    <a:lstStyle/>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r>
                        <a:rPr lang="en-GB" sz="1600" dirty="0" smtClean="0"/>
                        <a:t>Bedford Average</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t>East Average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t>GB Average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t>Comparison</a:t>
                      </a:r>
                      <a:r>
                        <a:rPr lang="en-GB" sz="1600" baseline="0" dirty="0" smtClean="0"/>
                        <a:t>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554464"/>
                  </a:ext>
                </a:extLst>
              </a:tr>
              <a:tr h="370840">
                <a:tc rowSpan="2">
                  <a:txBody>
                    <a:bodyPr/>
                    <a:lstStyle/>
                    <a:p>
                      <a:pPr algn="ctr"/>
                      <a:r>
                        <a:rPr lang="en-GB" sz="1200" b="1" dirty="0" smtClean="0"/>
                        <a:t>Job Numbers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C: Manufacturing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7%</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smtClean="0"/>
                        <a:t>In line</a:t>
                      </a:r>
                      <a:r>
                        <a:rPr lang="en-GB" sz="1200" baseline="0" dirty="0" smtClean="0"/>
                        <a:t> with GB, slightly lower than East averages</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89545678"/>
                  </a:ext>
                </a:extLst>
              </a:tr>
              <a:tr h="287727">
                <a:tc vMerge="1">
                  <a:txBody>
                    <a:bodyPr/>
                    <a:lstStyle/>
                    <a:p>
                      <a:endParaRPr lang="en-GB"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71: Architectural</a:t>
                      </a:r>
                      <a:r>
                        <a:rPr lang="en-GB" sz="1400" baseline="0" dirty="0" smtClean="0"/>
                        <a:t> and Engineering Activities </a:t>
                      </a:r>
                      <a:endParaRPr lang="en-GB"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2%</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2%</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2%</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smtClean="0"/>
                        <a:t>In line with East</a:t>
                      </a:r>
                      <a:r>
                        <a:rPr lang="en-GB" sz="1200" baseline="0" dirty="0" smtClean="0"/>
                        <a:t> and GB average </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83754614"/>
                  </a:ext>
                </a:extLst>
              </a:tr>
              <a:tr h="370840">
                <a:tc gridSpan="2">
                  <a:txBody>
                    <a:bodyPr/>
                    <a:lstStyle/>
                    <a:p>
                      <a:pPr algn="l"/>
                      <a:r>
                        <a:rPr lang="en-GB" sz="1400" b="1" dirty="0" smtClean="0">
                          <a:solidFill>
                            <a:schemeClr val="tx1"/>
                          </a:solidFill>
                        </a:rPr>
                        <a:t>               GVA </a:t>
                      </a:r>
                      <a:r>
                        <a:rPr lang="en-GB" sz="1400" b="0" dirty="0" smtClean="0">
                          <a:solidFill>
                            <a:schemeClr val="tx1"/>
                          </a:solidFill>
                        </a:rPr>
                        <a:t>(% of GVA</a:t>
                      </a:r>
                      <a:r>
                        <a:rPr lang="en-GB" sz="1400" b="0" baseline="0" dirty="0" smtClean="0">
                          <a:solidFill>
                            <a:schemeClr val="tx1"/>
                          </a:solidFill>
                        </a:rPr>
                        <a:t> of area for this sector; Manufacturing only)</a:t>
                      </a:r>
                      <a:endParaRPr lang="en-GB"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10%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10%</a:t>
                      </a:r>
                      <a:r>
                        <a:rPr lang="en-GB" sz="1400" baseline="0" dirty="0" smtClean="0">
                          <a:solidFill>
                            <a:schemeClr val="tx1"/>
                          </a:solidFill>
                        </a:rPr>
                        <a:t>   </a:t>
                      </a:r>
                    </a:p>
                    <a:p>
                      <a:pPr algn="ctr"/>
                      <a:r>
                        <a:rPr lang="en-GB" sz="1400" dirty="0" smtClean="0">
                          <a:solidFill>
                            <a:schemeClr val="tx1"/>
                          </a:solidFill>
                        </a:rPr>
                        <a:t>(UK not GB)</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aseline="0" dirty="0" smtClean="0">
                          <a:solidFill>
                            <a:schemeClr val="tx1"/>
                          </a:solidFill>
                        </a:rPr>
                        <a:t>Lower than East and UK average</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9F3E"/>
                    </a:solidFill>
                  </a:tcPr>
                </a:tc>
                <a:extLst>
                  <a:ext uri="{0D108BD9-81ED-4DB2-BD59-A6C34878D82A}">
                    <a16:rowId xmlns:a16="http://schemas.microsoft.com/office/drawing/2014/main" val="1395980771"/>
                  </a:ext>
                </a:extLst>
              </a:tr>
              <a:tr h="370840">
                <a:tc rowSpan="2">
                  <a:txBody>
                    <a:bodyPr/>
                    <a:lstStyle/>
                    <a:p>
                      <a:pPr algn="ctr"/>
                      <a:r>
                        <a:rPr lang="en-GB" sz="1200" b="1" dirty="0" smtClean="0"/>
                        <a:t>% of businesses in Bedford</a:t>
                      </a:r>
                      <a:r>
                        <a:rPr lang="en-GB" sz="1200" b="1" baseline="0" dirty="0" smtClean="0"/>
                        <a:t> in </a:t>
                      </a:r>
                      <a:r>
                        <a:rPr lang="en-GB" sz="1200" b="1" dirty="0" smtClean="0"/>
                        <a:t>sector </a:t>
                      </a:r>
                      <a:endParaRPr lang="en-GB"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C:</a:t>
                      </a:r>
                      <a:r>
                        <a:rPr lang="en-GB" sz="1400" baseline="0" dirty="0" smtClean="0"/>
                        <a:t> Manufacturing </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5%</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5%</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5%</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smtClean="0">
                          <a:solidFill>
                            <a:schemeClr val="tx1"/>
                          </a:solidFill>
                        </a:rPr>
                        <a:t>In line with East</a:t>
                      </a:r>
                      <a:r>
                        <a:rPr lang="en-GB" sz="1200" baseline="0" dirty="0" smtClean="0">
                          <a:solidFill>
                            <a:schemeClr val="tx1"/>
                          </a:solidFill>
                        </a:rPr>
                        <a:t> and GB average </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49681140"/>
                  </a:ext>
                </a:extLst>
              </a:tr>
              <a:tr h="370840">
                <a:tc vMerge="1">
                  <a:txBody>
                    <a:bodyPr/>
                    <a:lstStyle/>
                    <a:p>
                      <a:pPr algn="ctr"/>
                      <a:endParaRPr lang="en-GB" sz="1600" dirty="0"/>
                    </a:p>
                  </a:txBody>
                  <a:tcPr anchor="ctr"/>
                </a:tc>
                <a:tc>
                  <a:txBody>
                    <a:bodyPr/>
                    <a:lstStyle/>
                    <a:p>
                      <a:pPr algn="ctr"/>
                      <a:r>
                        <a:rPr lang="en-GB" sz="1400" dirty="0" smtClean="0">
                          <a:solidFill>
                            <a:schemeClr val="tx1"/>
                          </a:solidFill>
                        </a:rPr>
                        <a:t>71: Architectural</a:t>
                      </a:r>
                      <a:r>
                        <a:rPr lang="en-GB" sz="1400" baseline="0" dirty="0" smtClean="0">
                          <a:solidFill>
                            <a:schemeClr val="tx1"/>
                          </a:solidFill>
                        </a:rPr>
                        <a:t> and Engineering Activities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3%</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3%</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3%</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smtClean="0">
                          <a:solidFill>
                            <a:schemeClr val="tx1"/>
                          </a:solidFill>
                        </a:rPr>
                        <a:t>In line with East</a:t>
                      </a:r>
                      <a:r>
                        <a:rPr lang="en-GB" sz="1200" baseline="0" dirty="0" smtClean="0">
                          <a:solidFill>
                            <a:schemeClr val="tx1"/>
                          </a:solidFill>
                        </a:rPr>
                        <a:t> and GB average </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74318092"/>
                  </a:ext>
                </a:extLst>
              </a:tr>
              <a:tr h="370840">
                <a:tc rowSpan="5">
                  <a:txBody>
                    <a:bodyPr/>
                    <a:lstStyle/>
                    <a:p>
                      <a:pPr algn="ctr"/>
                      <a:r>
                        <a:rPr lang="en-GB" sz="1200" b="1" dirty="0" smtClean="0"/>
                        <a:t>Business</a:t>
                      </a:r>
                      <a:r>
                        <a:rPr lang="en-GB" sz="1200" b="1" baseline="0" dirty="0" smtClean="0"/>
                        <a:t> Numbers </a:t>
                      </a:r>
                      <a:r>
                        <a:rPr lang="en-GB" sz="1050" b="1" baseline="0" dirty="0" smtClean="0"/>
                        <a:t>(Manufacturing and 71:Engineering Activities)</a:t>
                      </a:r>
                      <a:endParaRPr lang="en-GB"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Micro</a:t>
                      </a:r>
                      <a:r>
                        <a:rPr lang="en-GB" sz="1400" baseline="0"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520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GB" sz="1400" dirty="0" smtClean="0">
                          <a:solidFill>
                            <a:schemeClr val="tx1"/>
                          </a:solidFill>
                        </a:rPr>
                        <a:t>N/A</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GB" sz="1400" dirty="0" smtClean="0">
                          <a:solidFill>
                            <a:schemeClr val="tx1"/>
                          </a:solidFill>
                        </a:rPr>
                        <a:t>N/A</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GB" sz="1200" dirty="0" smtClean="0"/>
                        <a:t>Overall the</a:t>
                      </a:r>
                      <a:r>
                        <a:rPr lang="en-GB" sz="1200" baseline="0" dirty="0" smtClean="0"/>
                        <a:t> number of businesses in this sector has increased since last year. </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11905513"/>
                  </a:ext>
                </a:extLst>
              </a:tr>
              <a:tr h="370840">
                <a:tc vMerge="1">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Small</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65</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14362339"/>
                  </a:ext>
                </a:extLst>
              </a:tr>
              <a:tr h="370840">
                <a:tc vMerge="1">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Medium </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25</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7480390"/>
                  </a:ext>
                </a:extLst>
              </a:tr>
              <a:tr h="370840">
                <a:tc vMerge="1">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Large</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30343958"/>
                  </a:ext>
                </a:extLst>
              </a:tr>
              <a:tr h="370840">
                <a:tc vMerge="1">
                  <a:txBody>
                    <a:bodyPr/>
                    <a:lstStyle/>
                    <a:p>
                      <a:pPr algn="ctr"/>
                      <a:endParaRPr lang="en-GB" sz="11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Total </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solidFill>
                            <a:schemeClr val="tx1"/>
                          </a:solidFill>
                        </a:rPr>
                        <a:t>610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GB"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96652372"/>
                  </a:ext>
                </a:extLst>
              </a:tr>
            </a:tbl>
          </a:graphicData>
        </a:graphic>
      </p:graphicFrame>
    </p:spTree>
    <p:extLst>
      <p:ext uri="{BB962C8B-B14F-4D97-AF65-F5344CB8AC3E}">
        <p14:creationId xmlns:p14="http://schemas.microsoft.com/office/powerpoint/2010/main" val="635736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87" y="320569"/>
            <a:ext cx="10515600" cy="1325563"/>
          </a:xfrm>
        </p:spPr>
        <p:txBody>
          <a:bodyPr>
            <a:normAutofit/>
          </a:bodyPr>
          <a:lstStyle/>
          <a:p>
            <a:pPr algn="ctr"/>
            <a:r>
              <a:rPr lang="en-GB" b="1" dirty="0" smtClean="0"/>
              <a:t>Jobs Advertised- </a:t>
            </a:r>
            <a:r>
              <a:rPr lang="en-GB" b="1" i="1" dirty="0" smtClean="0"/>
              <a:t>Top Jobs </a:t>
            </a:r>
            <a:r>
              <a:rPr lang="en-GB" b="1" dirty="0" smtClean="0"/>
              <a:t> </a:t>
            </a:r>
            <a:endParaRPr lang="en-GB" b="1" dirty="0"/>
          </a:p>
        </p:txBody>
      </p:sp>
      <p:sp>
        <p:nvSpPr>
          <p:cNvPr id="3" name="Content Placeholder 2"/>
          <p:cNvSpPr>
            <a:spLocks noGrp="1"/>
          </p:cNvSpPr>
          <p:nvPr>
            <p:ph idx="1"/>
          </p:nvPr>
        </p:nvSpPr>
        <p:spPr>
          <a:xfrm>
            <a:off x="1469036" y="4079082"/>
            <a:ext cx="4697171" cy="2307567"/>
          </a:xfrm>
          <a:solidFill>
            <a:schemeClr val="accent6">
              <a:lumMod val="20000"/>
              <a:lumOff val="80000"/>
            </a:schemeClr>
          </a:solidFill>
          <a:ln w="38100">
            <a:solidFill>
              <a:schemeClr val="tx1"/>
            </a:solidFill>
          </a:ln>
        </p:spPr>
        <p:txBody>
          <a:bodyPr numCol="1">
            <a:noAutofit/>
          </a:bodyPr>
          <a:lstStyle/>
          <a:p>
            <a:r>
              <a:rPr lang="en-GB" sz="2400" dirty="0" smtClean="0"/>
              <a:t>Production </a:t>
            </a:r>
            <a:r>
              <a:rPr lang="en-GB" sz="2400" dirty="0"/>
              <a:t>Operative </a:t>
            </a:r>
            <a:r>
              <a:rPr lang="en-GB" sz="2400" dirty="0" smtClean="0"/>
              <a:t>(448)</a:t>
            </a:r>
          </a:p>
          <a:p>
            <a:r>
              <a:rPr lang="en-GB" sz="2400" dirty="0" smtClean="0"/>
              <a:t>Mechanical Engineer (370)</a:t>
            </a:r>
          </a:p>
          <a:p>
            <a:r>
              <a:rPr lang="en-GB" sz="2400" dirty="0" smtClean="0"/>
              <a:t>Civil Engineer (274)</a:t>
            </a:r>
          </a:p>
          <a:p>
            <a:r>
              <a:rPr lang="en-GB" sz="2400" dirty="0" smtClean="0"/>
              <a:t>CNC Operator (219)</a:t>
            </a:r>
          </a:p>
          <a:p>
            <a:r>
              <a:rPr lang="en-GB" sz="2400" dirty="0" smtClean="0"/>
              <a:t>Quantity Surveyor (198) </a:t>
            </a:r>
          </a:p>
        </p:txBody>
      </p:sp>
      <p:pic>
        <p:nvPicPr>
          <p:cNvPr id="5"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7" y="14199"/>
            <a:ext cx="1779761" cy="612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3461169"/>
            <a:ext cx="12191999" cy="461665"/>
          </a:xfrm>
          <a:prstGeom prst="rect">
            <a:avLst/>
          </a:prstGeom>
          <a:noFill/>
        </p:spPr>
        <p:txBody>
          <a:bodyPr wrap="square" rtlCol="0">
            <a:spAutoFit/>
          </a:bodyPr>
          <a:lstStyle/>
          <a:p>
            <a:pPr algn="ctr"/>
            <a:r>
              <a:rPr lang="en-GB" sz="2400" b="1" dirty="0"/>
              <a:t>The </a:t>
            </a:r>
            <a:r>
              <a:rPr lang="en-GB" sz="2400" b="1" dirty="0" smtClean="0"/>
              <a:t>Top </a:t>
            </a:r>
            <a:r>
              <a:rPr lang="en-GB" sz="2400" b="1" dirty="0"/>
              <a:t>10 advertised jobs within the sectors are: </a:t>
            </a:r>
          </a:p>
        </p:txBody>
      </p:sp>
      <p:sp>
        <p:nvSpPr>
          <p:cNvPr id="6" name="TextBox 5"/>
          <p:cNvSpPr txBox="1"/>
          <p:nvPr/>
        </p:nvSpPr>
        <p:spPr>
          <a:xfrm>
            <a:off x="0" y="6503181"/>
            <a:ext cx="12191999" cy="338554"/>
          </a:xfrm>
          <a:prstGeom prst="rect">
            <a:avLst/>
          </a:prstGeom>
          <a:noFill/>
        </p:spPr>
        <p:txBody>
          <a:bodyPr wrap="square" rtlCol="0">
            <a:spAutoFit/>
          </a:bodyPr>
          <a:lstStyle/>
          <a:p>
            <a:pPr algn="ctr"/>
            <a:r>
              <a:rPr lang="en-GB" sz="1600" dirty="0" smtClean="0"/>
              <a:t>Data extracted from Labour Insight Advertised Jobs ‘Last full year- 2021’</a:t>
            </a:r>
            <a:endParaRPr lang="en-GB" sz="1600" dirty="0"/>
          </a:p>
        </p:txBody>
      </p:sp>
      <p:sp>
        <p:nvSpPr>
          <p:cNvPr id="8" name="Content Placeholder 2"/>
          <p:cNvSpPr txBox="1">
            <a:spLocks/>
          </p:cNvSpPr>
          <p:nvPr/>
        </p:nvSpPr>
        <p:spPr>
          <a:xfrm>
            <a:off x="6298407" y="4079082"/>
            <a:ext cx="5094893" cy="2307567"/>
          </a:xfrm>
          <a:prstGeom prst="rect">
            <a:avLst/>
          </a:prstGeom>
          <a:solidFill>
            <a:schemeClr val="accent6">
              <a:lumMod val="20000"/>
              <a:lumOff val="80000"/>
            </a:schemeClr>
          </a:solidFill>
          <a:ln w="38100">
            <a:solidFill>
              <a:schemeClr val="tx1"/>
            </a:solid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Industrial Engineer (171)</a:t>
            </a:r>
          </a:p>
          <a:p>
            <a:r>
              <a:rPr lang="en-GB" sz="2400" dirty="0" smtClean="0"/>
              <a:t>Validation Engineer (162)</a:t>
            </a:r>
          </a:p>
          <a:p>
            <a:r>
              <a:rPr lang="en-GB" sz="2400" dirty="0" smtClean="0"/>
              <a:t>Electrical Engineer (157)</a:t>
            </a:r>
            <a:endParaRPr lang="en-GB" sz="2400" dirty="0"/>
          </a:p>
          <a:p>
            <a:r>
              <a:rPr lang="en-GB" sz="2400" dirty="0" smtClean="0"/>
              <a:t>Quality Inspector/Technician (143)</a:t>
            </a:r>
            <a:endParaRPr lang="en-GB" sz="2400" dirty="0"/>
          </a:p>
          <a:p>
            <a:r>
              <a:rPr lang="en-GB" sz="2400" dirty="0" smtClean="0"/>
              <a:t>Product Development Engineer (136)  </a:t>
            </a:r>
            <a:endParaRPr lang="en-GB" sz="2400" dirty="0"/>
          </a:p>
        </p:txBody>
      </p:sp>
      <p:sp>
        <p:nvSpPr>
          <p:cNvPr id="9" name="TextBox 8"/>
          <p:cNvSpPr txBox="1"/>
          <p:nvPr/>
        </p:nvSpPr>
        <p:spPr>
          <a:xfrm>
            <a:off x="1277844" y="1291344"/>
            <a:ext cx="9389485" cy="2169825"/>
          </a:xfrm>
          <a:prstGeom prst="rect">
            <a:avLst/>
          </a:prstGeom>
          <a:noFill/>
        </p:spPr>
        <p:txBody>
          <a:bodyPr wrap="square" rtlCol="0">
            <a:spAutoFit/>
          </a:bodyPr>
          <a:lstStyle/>
          <a:p>
            <a:pPr marL="342900" indent="-342900" algn="ctr">
              <a:lnSpc>
                <a:spcPct val="150000"/>
              </a:lnSpc>
              <a:buFont typeface="Arial" panose="020B0604020202020204" pitchFamily="34" charset="0"/>
              <a:buChar char="•"/>
            </a:pPr>
            <a:r>
              <a:rPr lang="en-GB" i="1" dirty="0" smtClean="0"/>
              <a:t>The number in brackets refers to the number of advertised jobs within the year timeframe for each role. </a:t>
            </a:r>
            <a:endParaRPr lang="en-GB" i="1" dirty="0"/>
          </a:p>
          <a:p>
            <a:pPr marL="342900" indent="-342900" algn="ctr">
              <a:lnSpc>
                <a:spcPct val="150000"/>
              </a:lnSpc>
              <a:buFont typeface="Arial" panose="020B0604020202020204" pitchFamily="34" charset="0"/>
              <a:buChar char="•"/>
            </a:pPr>
            <a:r>
              <a:rPr lang="en-GB" i="1" dirty="0" smtClean="0"/>
              <a:t>Compared to the 2020 there have been an increase in jobs advertised in this sector by 936. The number for 2021 was lower than pre pandemic, the number for 2021 was inline with the number of adverts in 2019. </a:t>
            </a:r>
            <a:endParaRPr lang="en-GB" i="1" dirty="0"/>
          </a:p>
        </p:txBody>
      </p:sp>
    </p:spTree>
    <p:extLst>
      <p:ext uri="{BB962C8B-B14F-4D97-AF65-F5344CB8AC3E}">
        <p14:creationId xmlns:p14="http://schemas.microsoft.com/office/powerpoint/2010/main" val="285536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8227"/>
            <a:ext cx="10515600" cy="1325563"/>
          </a:xfrm>
        </p:spPr>
        <p:txBody>
          <a:bodyPr>
            <a:normAutofit/>
          </a:bodyPr>
          <a:lstStyle/>
          <a:p>
            <a:pPr algn="ctr"/>
            <a:r>
              <a:rPr lang="en-GB" sz="4800" b="1" dirty="0" smtClean="0"/>
              <a:t>Jobs Advertised- </a:t>
            </a:r>
            <a:r>
              <a:rPr lang="en-GB" sz="4800" b="1" i="1" dirty="0" smtClean="0"/>
              <a:t>Top Skills</a:t>
            </a:r>
            <a:endParaRPr lang="en-GB" sz="4800" b="1" dirty="0"/>
          </a:p>
        </p:txBody>
      </p:sp>
      <p:sp>
        <p:nvSpPr>
          <p:cNvPr id="3" name="Content Placeholder 2"/>
          <p:cNvSpPr>
            <a:spLocks noGrp="1"/>
          </p:cNvSpPr>
          <p:nvPr>
            <p:ph idx="1"/>
          </p:nvPr>
        </p:nvSpPr>
        <p:spPr>
          <a:xfrm>
            <a:off x="8369049" y="2557607"/>
            <a:ext cx="3506119" cy="3855226"/>
          </a:xfrm>
          <a:solidFill>
            <a:schemeClr val="accent1">
              <a:lumMod val="20000"/>
              <a:lumOff val="80000"/>
            </a:schemeClr>
          </a:solidFill>
          <a:ln w="28575">
            <a:solidFill>
              <a:schemeClr val="tx1"/>
            </a:solidFill>
          </a:ln>
        </p:spPr>
        <p:txBody>
          <a:bodyPr numCol="1">
            <a:noAutofit/>
          </a:bodyPr>
          <a:lstStyle/>
          <a:p>
            <a:pPr marL="0" indent="0" algn="ctr">
              <a:buNone/>
            </a:pPr>
            <a:r>
              <a:rPr lang="en-GB" sz="1600" b="1" u="sng" dirty="0" smtClean="0"/>
              <a:t>Baseline Skills </a:t>
            </a:r>
          </a:p>
          <a:p>
            <a:pPr marL="514350" indent="-514350">
              <a:buAutoNum type="arabicPeriod"/>
            </a:pPr>
            <a:r>
              <a:rPr lang="en-GB" sz="1600" dirty="0" smtClean="0"/>
              <a:t>Communication Skills </a:t>
            </a:r>
          </a:p>
          <a:p>
            <a:pPr marL="514350" indent="-514350">
              <a:buAutoNum type="arabicPeriod"/>
            </a:pPr>
            <a:r>
              <a:rPr lang="en-GB" sz="1600" dirty="0" smtClean="0"/>
              <a:t>Planning </a:t>
            </a:r>
          </a:p>
          <a:p>
            <a:pPr marL="514350" indent="-514350">
              <a:buAutoNum type="arabicPeriod"/>
            </a:pPr>
            <a:r>
              <a:rPr lang="en-GB" sz="1600" dirty="0" smtClean="0"/>
              <a:t>Problem Solving </a:t>
            </a:r>
          </a:p>
          <a:p>
            <a:pPr marL="514350" indent="-514350">
              <a:buAutoNum type="arabicPeriod"/>
            </a:pPr>
            <a:r>
              <a:rPr lang="en-GB" sz="1600" dirty="0" smtClean="0"/>
              <a:t>Detail-Orientated </a:t>
            </a:r>
          </a:p>
          <a:p>
            <a:pPr marL="514350" indent="-514350">
              <a:buAutoNum type="arabicPeriod"/>
            </a:pPr>
            <a:r>
              <a:rPr lang="en-GB" sz="1600" dirty="0" smtClean="0"/>
              <a:t>Organisational Skills </a:t>
            </a:r>
          </a:p>
          <a:p>
            <a:pPr marL="514350" indent="-514350">
              <a:buAutoNum type="arabicPeriod"/>
            </a:pPr>
            <a:r>
              <a:rPr lang="en-GB" sz="1600" dirty="0" smtClean="0"/>
              <a:t>Microsoft Office </a:t>
            </a:r>
          </a:p>
          <a:p>
            <a:pPr marL="514350" indent="-514350">
              <a:buAutoNum type="arabicPeriod"/>
            </a:pPr>
            <a:r>
              <a:rPr lang="en-GB" sz="1600" dirty="0" smtClean="0"/>
              <a:t>Microsoft Excel  </a:t>
            </a:r>
          </a:p>
          <a:p>
            <a:pPr marL="514350" indent="-514350">
              <a:buAutoNum type="arabicPeriod"/>
            </a:pPr>
            <a:r>
              <a:rPr lang="en-GB" sz="1600" dirty="0" smtClean="0"/>
              <a:t>Writing </a:t>
            </a:r>
          </a:p>
          <a:p>
            <a:pPr marL="514350" indent="-514350">
              <a:buAutoNum type="arabicPeriod"/>
            </a:pPr>
            <a:r>
              <a:rPr lang="en-GB" sz="1600" dirty="0" smtClean="0"/>
              <a:t>Leadership</a:t>
            </a:r>
          </a:p>
          <a:p>
            <a:pPr marL="514350" indent="-514350">
              <a:buAutoNum type="arabicPeriod"/>
            </a:pPr>
            <a:r>
              <a:rPr lang="en-GB" sz="1600" dirty="0" smtClean="0"/>
              <a:t>Meeting Deadlines</a:t>
            </a:r>
          </a:p>
          <a:p>
            <a:pPr marL="514350" indent="-514350">
              <a:buAutoNum type="arabicPeriod"/>
            </a:pPr>
            <a:endParaRPr lang="en-GB" sz="1600" dirty="0" smtClean="0"/>
          </a:p>
          <a:p>
            <a:pPr marL="514350" indent="-514350">
              <a:buAutoNum type="arabicPeriod"/>
            </a:pPr>
            <a:endParaRPr lang="en-GB" sz="1600" dirty="0"/>
          </a:p>
        </p:txBody>
      </p:sp>
      <p:pic>
        <p:nvPicPr>
          <p:cNvPr id="5"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1039" y="38437"/>
            <a:ext cx="2666865" cy="9181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2927" y="1802180"/>
            <a:ext cx="10407555" cy="523220"/>
          </a:xfrm>
          <a:prstGeom prst="rect">
            <a:avLst/>
          </a:prstGeom>
          <a:noFill/>
        </p:spPr>
        <p:txBody>
          <a:bodyPr wrap="square" rtlCol="0">
            <a:spAutoFit/>
          </a:bodyPr>
          <a:lstStyle/>
          <a:p>
            <a:pPr algn="ctr"/>
            <a:r>
              <a:rPr lang="en-GB" sz="2800" dirty="0"/>
              <a:t>The </a:t>
            </a:r>
            <a:r>
              <a:rPr lang="en-GB" sz="2800" dirty="0" smtClean="0"/>
              <a:t>Top </a:t>
            </a:r>
            <a:r>
              <a:rPr lang="en-GB" sz="2800" dirty="0"/>
              <a:t>10 </a:t>
            </a:r>
            <a:r>
              <a:rPr lang="en-GB" sz="2800" dirty="0" smtClean="0"/>
              <a:t>listed skills in jobs adverts within </a:t>
            </a:r>
            <a:r>
              <a:rPr lang="en-GB" sz="2800" dirty="0"/>
              <a:t>the sectors are: </a:t>
            </a:r>
          </a:p>
        </p:txBody>
      </p:sp>
      <p:sp>
        <p:nvSpPr>
          <p:cNvPr id="7" name="Content Placeholder 2"/>
          <p:cNvSpPr txBox="1">
            <a:spLocks/>
          </p:cNvSpPr>
          <p:nvPr/>
        </p:nvSpPr>
        <p:spPr>
          <a:xfrm>
            <a:off x="359512" y="2557607"/>
            <a:ext cx="3624850" cy="3855226"/>
          </a:xfrm>
          <a:prstGeom prst="rect">
            <a:avLst/>
          </a:prstGeom>
          <a:solidFill>
            <a:schemeClr val="accent6">
              <a:lumMod val="20000"/>
              <a:lumOff val="80000"/>
            </a:schemeClr>
          </a:solidFill>
          <a:ln w="28575">
            <a:solidFill>
              <a:schemeClr val="tx1"/>
            </a:solid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b="1" u="sng" dirty="0" smtClean="0"/>
              <a:t>Specialised Skills </a:t>
            </a:r>
          </a:p>
          <a:p>
            <a:pPr marL="514350" indent="-514350">
              <a:buFont typeface="Arial" panose="020B0604020202020204" pitchFamily="34" charset="0"/>
              <a:buAutoNum type="arabicPeriod"/>
            </a:pPr>
            <a:r>
              <a:rPr lang="en-GB" sz="1600" dirty="0" smtClean="0"/>
              <a:t>AutoCAD</a:t>
            </a:r>
          </a:p>
          <a:p>
            <a:pPr marL="514350" indent="-514350">
              <a:buFont typeface="Arial" panose="020B0604020202020204" pitchFamily="34" charset="0"/>
              <a:buAutoNum type="arabicPeriod"/>
            </a:pPr>
            <a:r>
              <a:rPr lang="en-GB" sz="1600" dirty="0" smtClean="0"/>
              <a:t>Budgeting </a:t>
            </a:r>
          </a:p>
          <a:p>
            <a:pPr marL="514350" indent="-514350">
              <a:buFont typeface="Arial" panose="020B0604020202020204" pitchFamily="34" charset="0"/>
              <a:buAutoNum type="arabicPeriod"/>
            </a:pPr>
            <a:r>
              <a:rPr lang="en-GB" sz="1600" dirty="0" smtClean="0"/>
              <a:t>Mechanical Engineering </a:t>
            </a:r>
          </a:p>
          <a:p>
            <a:pPr marL="514350" indent="-514350">
              <a:buFont typeface="Arial" panose="020B0604020202020204" pitchFamily="34" charset="0"/>
              <a:buAutoNum type="arabicPeriod"/>
            </a:pPr>
            <a:r>
              <a:rPr lang="en-GB" sz="1600" dirty="0" smtClean="0"/>
              <a:t>Civil Engineering </a:t>
            </a:r>
          </a:p>
          <a:p>
            <a:pPr marL="514350" indent="-514350">
              <a:buFont typeface="Arial" panose="020B0604020202020204" pitchFamily="34" charset="0"/>
              <a:buAutoNum type="arabicPeriod"/>
            </a:pPr>
            <a:r>
              <a:rPr lang="en-GB" sz="1600" dirty="0" smtClean="0"/>
              <a:t>Computer Numerical Control (CNC)</a:t>
            </a:r>
          </a:p>
          <a:p>
            <a:pPr marL="514350" indent="-514350">
              <a:buFont typeface="Arial" panose="020B0604020202020204" pitchFamily="34" charset="0"/>
              <a:buAutoNum type="arabicPeriod"/>
            </a:pPr>
            <a:r>
              <a:rPr lang="en-GB" sz="1600" dirty="0" smtClean="0"/>
              <a:t>Team work/collaboration </a:t>
            </a:r>
          </a:p>
          <a:p>
            <a:pPr marL="514350" indent="-514350">
              <a:buFont typeface="Arial" panose="020B0604020202020204" pitchFamily="34" charset="0"/>
              <a:buAutoNum type="arabicPeriod"/>
            </a:pPr>
            <a:r>
              <a:rPr lang="en-GB" sz="1600" dirty="0" smtClean="0"/>
              <a:t>Project Management </a:t>
            </a:r>
          </a:p>
          <a:p>
            <a:pPr marL="514350" indent="-514350">
              <a:buFont typeface="Arial" panose="020B0604020202020204" pitchFamily="34" charset="0"/>
              <a:buAutoNum type="arabicPeriod"/>
            </a:pPr>
            <a:r>
              <a:rPr lang="en-GB" sz="1600" dirty="0" smtClean="0"/>
              <a:t>Quality Management </a:t>
            </a:r>
          </a:p>
          <a:p>
            <a:pPr marL="514350" indent="-514350">
              <a:buFont typeface="Arial" panose="020B0604020202020204" pitchFamily="34" charset="0"/>
              <a:buAutoNum type="arabicPeriod"/>
            </a:pPr>
            <a:r>
              <a:rPr lang="en-GB" sz="1600" dirty="0" smtClean="0"/>
              <a:t>Quality Assurance and Control </a:t>
            </a:r>
          </a:p>
          <a:p>
            <a:pPr marL="514350" indent="-514350">
              <a:buFont typeface="Arial" panose="020B0604020202020204" pitchFamily="34" charset="0"/>
              <a:buAutoNum type="arabicPeriod"/>
            </a:pPr>
            <a:r>
              <a:rPr lang="en-GB" sz="1600" dirty="0" smtClean="0"/>
              <a:t>Mechanical Design   </a:t>
            </a:r>
          </a:p>
          <a:p>
            <a:pPr marL="514350" indent="-514350">
              <a:buFont typeface="Arial" panose="020B0604020202020204" pitchFamily="34" charset="0"/>
              <a:buAutoNum type="arabicPeriod"/>
            </a:pPr>
            <a:endParaRPr lang="en-GB" sz="1600" dirty="0" smtClean="0"/>
          </a:p>
          <a:p>
            <a:pPr marL="514350" indent="-514350">
              <a:buFont typeface="Arial" panose="020B0604020202020204" pitchFamily="34" charset="0"/>
              <a:buAutoNum type="arabicPeriod"/>
            </a:pPr>
            <a:endParaRPr lang="en-GB" sz="1600" dirty="0"/>
          </a:p>
        </p:txBody>
      </p:sp>
      <p:sp>
        <p:nvSpPr>
          <p:cNvPr id="8" name="Content Placeholder 2"/>
          <p:cNvSpPr txBox="1">
            <a:spLocks/>
          </p:cNvSpPr>
          <p:nvPr/>
        </p:nvSpPr>
        <p:spPr>
          <a:xfrm>
            <a:off x="4249714" y="2557606"/>
            <a:ext cx="3853983" cy="3855227"/>
          </a:xfrm>
          <a:prstGeom prst="rect">
            <a:avLst/>
          </a:prstGeom>
          <a:solidFill>
            <a:schemeClr val="accent2">
              <a:lumMod val="40000"/>
              <a:lumOff val="60000"/>
            </a:schemeClr>
          </a:solidFill>
          <a:ln w="28575">
            <a:solidFill>
              <a:schemeClr val="tx1"/>
            </a:solid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b="1" u="sng" dirty="0" smtClean="0"/>
              <a:t>Computer Skills </a:t>
            </a:r>
          </a:p>
          <a:p>
            <a:pPr marL="514350" indent="-514350">
              <a:buFont typeface="Arial" panose="020B0604020202020204" pitchFamily="34" charset="0"/>
              <a:buAutoNum type="arabicPeriod"/>
            </a:pPr>
            <a:r>
              <a:rPr lang="en-GB" sz="1600" dirty="0" smtClean="0"/>
              <a:t>AutoCAD</a:t>
            </a:r>
          </a:p>
          <a:p>
            <a:pPr marL="514350" indent="-514350">
              <a:buFont typeface="Arial" panose="020B0604020202020204" pitchFamily="34" charset="0"/>
              <a:buAutoNum type="arabicPeriod"/>
            </a:pPr>
            <a:r>
              <a:rPr lang="en-GB" sz="1600" dirty="0" smtClean="0"/>
              <a:t>Microsoft Office </a:t>
            </a:r>
          </a:p>
          <a:p>
            <a:pPr marL="514350" indent="-514350">
              <a:buFont typeface="Arial" panose="020B0604020202020204" pitchFamily="34" charset="0"/>
              <a:buAutoNum type="arabicPeriod"/>
            </a:pPr>
            <a:r>
              <a:rPr lang="en-GB" sz="1600" dirty="0" smtClean="0"/>
              <a:t>Microsoft Excel</a:t>
            </a:r>
          </a:p>
          <a:p>
            <a:pPr marL="514350" indent="-514350">
              <a:buFont typeface="Arial" panose="020B0604020202020204" pitchFamily="34" charset="0"/>
              <a:buAutoNum type="arabicPeriod"/>
            </a:pPr>
            <a:r>
              <a:rPr lang="en-GB" sz="1600" dirty="0" smtClean="0"/>
              <a:t>Revit </a:t>
            </a:r>
          </a:p>
          <a:p>
            <a:pPr marL="514350" indent="-514350">
              <a:buFont typeface="Arial" panose="020B0604020202020204" pitchFamily="34" charset="0"/>
              <a:buAutoNum type="arabicPeriod"/>
            </a:pPr>
            <a:r>
              <a:rPr lang="en-GB" sz="1600" dirty="0" err="1" smtClean="0"/>
              <a:t>SketchUp</a:t>
            </a:r>
            <a:r>
              <a:rPr lang="en-GB" sz="1600" dirty="0" smtClean="0"/>
              <a:t> </a:t>
            </a:r>
          </a:p>
          <a:p>
            <a:pPr marL="514350" indent="-514350">
              <a:buFont typeface="Arial" panose="020B0604020202020204" pitchFamily="34" charset="0"/>
              <a:buAutoNum type="arabicPeriod"/>
            </a:pPr>
            <a:r>
              <a:rPr lang="en-GB" sz="1600" dirty="0" smtClean="0"/>
              <a:t>Adobe Photoshop</a:t>
            </a:r>
          </a:p>
          <a:p>
            <a:pPr marL="514350" indent="-514350">
              <a:buFont typeface="Arial" panose="020B0604020202020204" pitchFamily="34" charset="0"/>
              <a:buAutoNum type="arabicPeriod"/>
            </a:pPr>
            <a:r>
              <a:rPr lang="en-GB" sz="1600" dirty="0" smtClean="0"/>
              <a:t>Microsoft Word </a:t>
            </a:r>
          </a:p>
          <a:p>
            <a:pPr marL="514350" indent="-514350">
              <a:buFont typeface="Arial" panose="020B0604020202020204" pitchFamily="34" charset="0"/>
              <a:buAutoNum type="arabicPeriod"/>
            </a:pPr>
            <a:r>
              <a:rPr lang="en-GB" sz="1600" dirty="0" smtClean="0"/>
              <a:t>Computer Aided Design (CAD)</a:t>
            </a:r>
          </a:p>
          <a:p>
            <a:pPr marL="514350" indent="-514350">
              <a:buFont typeface="Arial" panose="020B0604020202020204" pitchFamily="34" charset="0"/>
              <a:buAutoNum type="arabicPeriod"/>
            </a:pPr>
            <a:r>
              <a:rPr lang="en-GB" sz="1600" dirty="0" smtClean="0"/>
              <a:t>SAP</a:t>
            </a:r>
          </a:p>
          <a:p>
            <a:pPr marL="514350" indent="-514350">
              <a:buFont typeface="Arial" panose="020B0604020202020204" pitchFamily="34" charset="0"/>
              <a:buAutoNum type="arabicPeriod"/>
            </a:pPr>
            <a:r>
              <a:rPr lang="en-GB" sz="1600" dirty="0" smtClean="0"/>
              <a:t>Design Software</a:t>
            </a:r>
          </a:p>
          <a:p>
            <a:pPr marL="514350" indent="-514350">
              <a:buFont typeface="Arial" panose="020B0604020202020204" pitchFamily="34" charset="0"/>
              <a:buAutoNum type="arabicPeriod"/>
            </a:pPr>
            <a:endParaRPr lang="en-GB" sz="1600" dirty="0" smtClean="0"/>
          </a:p>
          <a:p>
            <a:pPr marL="514350" indent="-514350">
              <a:buFont typeface="Arial" panose="020B0604020202020204" pitchFamily="34" charset="0"/>
              <a:buAutoNum type="arabicPeriod"/>
            </a:pPr>
            <a:endParaRPr lang="en-GB" sz="1600" dirty="0" smtClean="0"/>
          </a:p>
          <a:p>
            <a:pPr marL="514350" indent="-514350">
              <a:buFont typeface="Arial" panose="020B0604020202020204" pitchFamily="34" charset="0"/>
              <a:buAutoNum type="arabicPeriod"/>
            </a:pPr>
            <a:endParaRPr lang="en-GB" sz="1600" dirty="0"/>
          </a:p>
        </p:txBody>
      </p:sp>
      <p:sp>
        <p:nvSpPr>
          <p:cNvPr id="9" name="TextBox 8"/>
          <p:cNvSpPr txBox="1"/>
          <p:nvPr/>
        </p:nvSpPr>
        <p:spPr>
          <a:xfrm>
            <a:off x="0" y="6503181"/>
            <a:ext cx="12191999" cy="338554"/>
          </a:xfrm>
          <a:prstGeom prst="rect">
            <a:avLst/>
          </a:prstGeom>
          <a:noFill/>
        </p:spPr>
        <p:txBody>
          <a:bodyPr wrap="square" rtlCol="0">
            <a:spAutoFit/>
          </a:bodyPr>
          <a:lstStyle/>
          <a:p>
            <a:pPr algn="ctr"/>
            <a:r>
              <a:rPr lang="en-GB" sz="1600" dirty="0" smtClean="0"/>
              <a:t>Data extracted from Labour Insight Advertised Jobs ‘Last full year- 2021’</a:t>
            </a:r>
            <a:endParaRPr lang="en-GB" sz="1600" dirty="0"/>
          </a:p>
        </p:txBody>
      </p:sp>
    </p:spTree>
    <p:extLst>
      <p:ext uri="{BB962C8B-B14F-4D97-AF65-F5344CB8AC3E}">
        <p14:creationId xmlns:p14="http://schemas.microsoft.com/office/powerpoint/2010/main" val="423740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675" y="524704"/>
            <a:ext cx="10515600" cy="1325563"/>
          </a:xfrm>
        </p:spPr>
        <p:txBody>
          <a:bodyPr/>
          <a:lstStyle/>
          <a:p>
            <a:pPr algn="ctr"/>
            <a:r>
              <a:rPr lang="en-GB" b="1" dirty="0" smtClean="0"/>
              <a:t>Job Advertised- </a:t>
            </a:r>
            <a:r>
              <a:rPr lang="en-GB" b="1" i="1" dirty="0" smtClean="0"/>
              <a:t>Pay </a:t>
            </a:r>
            <a:endParaRPr lang="en-GB" b="1" i="1" dirty="0"/>
          </a:p>
        </p:txBody>
      </p:sp>
      <p:pic>
        <p:nvPicPr>
          <p:cNvPr id="4"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693" y="0"/>
            <a:ext cx="2361564" cy="813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862856"/>
            <a:ext cx="12191999" cy="1015663"/>
          </a:xfrm>
          <a:prstGeom prst="rect">
            <a:avLst/>
          </a:prstGeom>
          <a:noFill/>
        </p:spPr>
        <p:txBody>
          <a:bodyPr wrap="square" rtlCol="0">
            <a:spAutoFit/>
          </a:bodyPr>
          <a:lstStyle/>
          <a:p>
            <a:pPr algn="ctr"/>
            <a:r>
              <a:rPr lang="en-GB" sz="3200" b="1" dirty="0" smtClean="0"/>
              <a:t>Median Wage= £30,500K / Mean </a:t>
            </a:r>
            <a:r>
              <a:rPr lang="en-GB" sz="3200" b="1" dirty="0"/>
              <a:t>Wage= £</a:t>
            </a:r>
            <a:r>
              <a:rPr lang="en-GB" sz="3200" b="1" dirty="0" smtClean="0"/>
              <a:t>35,000K</a:t>
            </a:r>
            <a:endParaRPr lang="en-GB" sz="3200" b="1" dirty="0"/>
          </a:p>
          <a:p>
            <a:pPr algn="ctr"/>
            <a:endParaRPr lang="en-GB" sz="2800" b="1" dirty="0"/>
          </a:p>
        </p:txBody>
      </p:sp>
      <p:sp>
        <p:nvSpPr>
          <p:cNvPr id="10" name="TextBox 9"/>
          <p:cNvSpPr txBox="1"/>
          <p:nvPr/>
        </p:nvSpPr>
        <p:spPr>
          <a:xfrm>
            <a:off x="835675" y="1824132"/>
            <a:ext cx="3556711" cy="3831818"/>
          </a:xfrm>
          <a:prstGeom prst="rect">
            <a:avLst/>
          </a:prstGeom>
          <a:noFill/>
          <a:ln w="28575">
            <a:noFill/>
          </a:ln>
        </p:spPr>
        <p:txBody>
          <a:bodyPr wrap="square" rtlCol="0">
            <a:spAutoFit/>
          </a:bodyPr>
          <a:lstStyle/>
          <a:p>
            <a:pPr>
              <a:lnSpc>
                <a:spcPct val="150000"/>
              </a:lnSpc>
            </a:pPr>
            <a:r>
              <a:rPr lang="en-GB" dirty="0" smtClean="0"/>
              <a:t>The role of education level affects the wages shown in the job advertisements. For example for those who are qualified Level 4+ earn a higher wage than the mean salary of £35k. </a:t>
            </a:r>
            <a:r>
              <a:rPr lang="en-GB" dirty="0"/>
              <a:t>Please note this is education level only, and is not reflective of relevant experience and skills. </a:t>
            </a:r>
            <a:endParaRPr lang="en-GB" sz="1600" dirty="0"/>
          </a:p>
        </p:txBody>
      </p:sp>
      <p:graphicFrame>
        <p:nvGraphicFramePr>
          <p:cNvPr id="9" name="Barchart"/>
          <p:cNvGraphicFramePr>
            <a:graphicFrameLocks/>
          </p:cNvGraphicFramePr>
          <p:nvPr>
            <p:extLst>
              <p:ext uri="{D42A27DB-BD31-4B8C-83A1-F6EECF244321}">
                <p14:modId xmlns:p14="http://schemas.microsoft.com/office/powerpoint/2010/main" val="2865767663"/>
              </p:ext>
            </p:extLst>
          </p:nvPr>
        </p:nvGraphicFramePr>
        <p:xfrm>
          <a:off x="4555671" y="1824132"/>
          <a:ext cx="7241588" cy="342275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 y="6497761"/>
            <a:ext cx="12191999" cy="338554"/>
          </a:xfrm>
          <a:prstGeom prst="rect">
            <a:avLst/>
          </a:prstGeom>
          <a:noFill/>
        </p:spPr>
        <p:txBody>
          <a:bodyPr wrap="square" rtlCol="0">
            <a:spAutoFit/>
          </a:bodyPr>
          <a:lstStyle/>
          <a:p>
            <a:pPr algn="ctr"/>
            <a:r>
              <a:rPr lang="en-GB" sz="1600" dirty="0" smtClean="0"/>
              <a:t>Data extracted from Labour Insight Advertised Jobs ‘Last full year- 2021’</a:t>
            </a:r>
            <a:endParaRPr lang="en-GB" sz="1600" dirty="0"/>
          </a:p>
        </p:txBody>
      </p:sp>
    </p:spTree>
    <p:extLst>
      <p:ext uri="{BB962C8B-B14F-4D97-AF65-F5344CB8AC3E}">
        <p14:creationId xmlns:p14="http://schemas.microsoft.com/office/powerpoint/2010/main" val="4290428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15413" y="1243074"/>
            <a:ext cx="3602182" cy="5157874"/>
          </a:xfrm>
          <a:prstGeom prst="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09395" y="1243074"/>
            <a:ext cx="3602182" cy="5157874"/>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03377" y="1243074"/>
            <a:ext cx="3602182" cy="5157874"/>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77541" y="407330"/>
            <a:ext cx="12265890" cy="6443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Jobs Advertised- </a:t>
            </a:r>
            <a:r>
              <a:rPr lang="en-GB" b="1" i="1" dirty="0" smtClean="0"/>
              <a:t>Job Examples</a:t>
            </a:r>
          </a:p>
        </p:txBody>
      </p:sp>
      <p:sp>
        <p:nvSpPr>
          <p:cNvPr id="4" name="TextBox 3"/>
          <p:cNvSpPr txBox="1"/>
          <p:nvPr/>
        </p:nvSpPr>
        <p:spPr>
          <a:xfrm>
            <a:off x="441407" y="1093116"/>
            <a:ext cx="3602182" cy="5170646"/>
          </a:xfrm>
          <a:prstGeom prst="rect">
            <a:avLst/>
          </a:prstGeom>
          <a:noFill/>
          <a:ln w="38100">
            <a:noFill/>
          </a:ln>
        </p:spPr>
        <p:txBody>
          <a:bodyPr wrap="square" rtlCol="0">
            <a:spAutoFit/>
          </a:bodyPr>
          <a:lstStyle/>
          <a:p>
            <a:pPr algn="ctr"/>
            <a:endParaRPr lang="en-GB" sz="1600" b="1" u="sng" dirty="0" smtClean="0"/>
          </a:p>
          <a:p>
            <a:pPr algn="ctr"/>
            <a:r>
              <a:rPr lang="en-GB" sz="1600" b="1" u="sng" dirty="0" smtClean="0"/>
              <a:t>Production Worker </a:t>
            </a:r>
          </a:p>
          <a:p>
            <a:pPr algn="ctr"/>
            <a:endParaRPr lang="en-GB" sz="1400" dirty="0"/>
          </a:p>
          <a:p>
            <a:pPr algn="ctr"/>
            <a:r>
              <a:rPr lang="en-GB" sz="1400" b="1" dirty="0" smtClean="0"/>
              <a:t>Average Wage: </a:t>
            </a:r>
            <a:r>
              <a:rPr lang="en-GB" sz="1400" dirty="0" smtClean="0"/>
              <a:t>24k (mean)</a:t>
            </a:r>
          </a:p>
          <a:p>
            <a:pPr algn="ctr"/>
            <a:endParaRPr lang="en-GB" sz="1400" dirty="0"/>
          </a:p>
          <a:p>
            <a:pPr algn="ctr"/>
            <a:r>
              <a:rPr lang="en-GB" sz="1400" b="1" dirty="0" smtClean="0"/>
              <a:t>Job Adverts in the past year: </a:t>
            </a:r>
            <a:r>
              <a:rPr lang="en-GB" sz="1400" dirty="0" smtClean="0"/>
              <a:t>62</a:t>
            </a:r>
          </a:p>
          <a:p>
            <a:pPr algn="ctr"/>
            <a:endParaRPr lang="en-GB" sz="1400" dirty="0"/>
          </a:p>
          <a:p>
            <a:pPr algn="ctr"/>
            <a:r>
              <a:rPr lang="en-GB" sz="1400" b="1" dirty="0" smtClean="0"/>
              <a:t>Key specialist skills: </a:t>
            </a:r>
          </a:p>
          <a:p>
            <a:pPr algn="ctr"/>
            <a:r>
              <a:rPr lang="en-GB" sz="1400" dirty="0" smtClean="0"/>
              <a:t>Hand Tools</a:t>
            </a:r>
          </a:p>
          <a:p>
            <a:pPr algn="ctr"/>
            <a:r>
              <a:rPr lang="en-GB" sz="1400" dirty="0" smtClean="0"/>
              <a:t>Cleaning</a:t>
            </a:r>
          </a:p>
          <a:p>
            <a:pPr algn="ctr"/>
            <a:r>
              <a:rPr lang="en-GB" sz="1400" dirty="0" smtClean="0"/>
              <a:t>Team Work </a:t>
            </a:r>
          </a:p>
          <a:p>
            <a:pPr marL="342900" indent="-342900" algn="ctr">
              <a:buAutoNum type="arabicPeriod"/>
            </a:pPr>
            <a:endParaRPr lang="en-GB" sz="1400" dirty="0"/>
          </a:p>
          <a:p>
            <a:pPr algn="ctr"/>
            <a:r>
              <a:rPr lang="en-GB" sz="1400" b="1" dirty="0" smtClean="0"/>
              <a:t>Key baseline skills: </a:t>
            </a:r>
          </a:p>
          <a:p>
            <a:pPr algn="ctr"/>
            <a:r>
              <a:rPr lang="en-GB" sz="1400" dirty="0" smtClean="0"/>
              <a:t>Communication Skills</a:t>
            </a:r>
          </a:p>
          <a:p>
            <a:pPr algn="ctr"/>
            <a:r>
              <a:rPr lang="en-GB" sz="1400" dirty="0" smtClean="0"/>
              <a:t>Detail-Orientated </a:t>
            </a:r>
          </a:p>
          <a:p>
            <a:pPr algn="ctr"/>
            <a:r>
              <a:rPr lang="en-GB" sz="1400" dirty="0" smtClean="0"/>
              <a:t>Computer Literacy</a:t>
            </a:r>
          </a:p>
          <a:p>
            <a:pPr marL="342900" indent="-342900" algn="ctr">
              <a:buAutoNum type="arabicPeriod"/>
            </a:pPr>
            <a:endParaRPr lang="en-GB" dirty="0" smtClean="0"/>
          </a:p>
          <a:p>
            <a:pPr algn="ctr"/>
            <a:r>
              <a:rPr lang="en-GB" sz="1400" b="1" dirty="0" smtClean="0"/>
              <a:t>Related Subjects: </a:t>
            </a:r>
          </a:p>
          <a:p>
            <a:pPr algn="ctr"/>
            <a:r>
              <a:rPr lang="en-GB" sz="1400" dirty="0" smtClean="0"/>
              <a:t>IT, Maths </a:t>
            </a:r>
          </a:p>
          <a:p>
            <a:pPr algn="ctr"/>
            <a:endParaRPr lang="en-GB" sz="1400" dirty="0"/>
          </a:p>
          <a:p>
            <a:pPr algn="ctr"/>
            <a:r>
              <a:rPr lang="en-GB" sz="1400" b="1" dirty="0" smtClean="0"/>
              <a:t>Application Route: </a:t>
            </a:r>
          </a:p>
          <a:p>
            <a:pPr algn="ctr"/>
            <a:r>
              <a:rPr lang="en-GB" sz="1400" dirty="0" smtClean="0"/>
              <a:t>Direct Application </a:t>
            </a:r>
          </a:p>
          <a:p>
            <a:pPr algn="ctr"/>
            <a:r>
              <a:rPr lang="en-GB" sz="1400" dirty="0" smtClean="0"/>
              <a:t>Apprenticeship</a:t>
            </a:r>
          </a:p>
        </p:txBody>
      </p:sp>
      <p:pic>
        <p:nvPicPr>
          <p:cNvPr id="7" name="Picture 2" descr="\\BB-FP02\ShareF\Superduey\Users\EDCS\Ecdev\ECDEVUNT\EMarcham\Admin\Beds Borough General\Council%20Landscape%20Colou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77" b="13025"/>
          <a:stretch/>
        </p:blipFill>
        <p:spPr bwMode="auto">
          <a:xfrm>
            <a:off x="5402457" y="9538"/>
            <a:ext cx="1387085" cy="3977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09396" y="1313459"/>
            <a:ext cx="3602182" cy="5293757"/>
          </a:xfrm>
          <a:prstGeom prst="rect">
            <a:avLst/>
          </a:prstGeom>
          <a:noFill/>
        </p:spPr>
        <p:txBody>
          <a:bodyPr wrap="square" rtlCol="0">
            <a:spAutoFit/>
          </a:bodyPr>
          <a:lstStyle/>
          <a:p>
            <a:pPr algn="ctr"/>
            <a:r>
              <a:rPr lang="en-GB" sz="1600" b="1" u="sng" dirty="0"/>
              <a:t>Civil Engineering Technician</a:t>
            </a:r>
          </a:p>
          <a:p>
            <a:pPr algn="ctr"/>
            <a:endParaRPr lang="en-GB" sz="1400" dirty="0"/>
          </a:p>
          <a:p>
            <a:pPr algn="ctr"/>
            <a:r>
              <a:rPr lang="en-GB" sz="1400" b="1" dirty="0"/>
              <a:t>Average Wage: </a:t>
            </a:r>
            <a:r>
              <a:rPr lang="en-GB" sz="1400" dirty="0"/>
              <a:t>37k (mean)</a:t>
            </a:r>
          </a:p>
          <a:p>
            <a:pPr algn="ctr"/>
            <a:endParaRPr lang="en-GB" sz="1400" dirty="0"/>
          </a:p>
          <a:p>
            <a:pPr algn="ctr"/>
            <a:r>
              <a:rPr lang="en-GB" sz="1400" b="1" dirty="0"/>
              <a:t>Job Adverts in the past year: </a:t>
            </a:r>
            <a:r>
              <a:rPr lang="en-GB" sz="1400" dirty="0" smtClean="0"/>
              <a:t>12</a:t>
            </a:r>
            <a:endParaRPr lang="en-GB" sz="1400" dirty="0"/>
          </a:p>
          <a:p>
            <a:pPr algn="ctr"/>
            <a:endParaRPr lang="en-GB" sz="1400" dirty="0"/>
          </a:p>
          <a:p>
            <a:pPr algn="ctr"/>
            <a:r>
              <a:rPr lang="en-GB" sz="1400" b="1" dirty="0"/>
              <a:t>Key specialist skills: </a:t>
            </a:r>
          </a:p>
          <a:p>
            <a:pPr algn="ctr"/>
            <a:r>
              <a:rPr lang="en-GB" sz="1400" dirty="0"/>
              <a:t>AutoCAD </a:t>
            </a:r>
          </a:p>
          <a:p>
            <a:pPr algn="ctr"/>
            <a:r>
              <a:rPr lang="en-GB" sz="1400" dirty="0"/>
              <a:t>Civil Engineering </a:t>
            </a:r>
          </a:p>
          <a:p>
            <a:pPr algn="ctr"/>
            <a:r>
              <a:rPr lang="en-GB" sz="1400" dirty="0"/>
              <a:t>Micro station </a:t>
            </a:r>
          </a:p>
          <a:p>
            <a:pPr marL="342900" indent="-342900" algn="ctr">
              <a:buAutoNum type="arabicPeriod"/>
            </a:pPr>
            <a:endParaRPr lang="en-GB" sz="1400" dirty="0"/>
          </a:p>
          <a:p>
            <a:pPr algn="ctr"/>
            <a:r>
              <a:rPr lang="en-GB" sz="1400" b="1" dirty="0"/>
              <a:t>Key baseline skills: </a:t>
            </a:r>
          </a:p>
          <a:p>
            <a:pPr algn="ctr"/>
            <a:r>
              <a:rPr lang="en-GB" sz="1400" dirty="0"/>
              <a:t>Meeting Deadlines  </a:t>
            </a:r>
          </a:p>
          <a:p>
            <a:pPr algn="ctr"/>
            <a:r>
              <a:rPr lang="en-GB" sz="1400" dirty="0"/>
              <a:t>Communication</a:t>
            </a:r>
          </a:p>
          <a:p>
            <a:pPr algn="ctr"/>
            <a:r>
              <a:rPr lang="en-GB" sz="1400" dirty="0"/>
              <a:t>Organisational </a:t>
            </a:r>
          </a:p>
          <a:p>
            <a:pPr algn="ctr"/>
            <a:endParaRPr lang="en-GB" sz="1400" dirty="0"/>
          </a:p>
          <a:p>
            <a:pPr algn="ctr"/>
            <a:r>
              <a:rPr lang="en-GB" sz="1400" b="1" dirty="0"/>
              <a:t>Related Subjects: </a:t>
            </a:r>
          </a:p>
          <a:p>
            <a:pPr algn="ctr"/>
            <a:r>
              <a:rPr lang="en-GB" sz="1400" dirty="0" smtClean="0"/>
              <a:t>Maths, Science, Technology</a:t>
            </a:r>
            <a:endParaRPr lang="en-GB" sz="1400" dirty="0"/>
          </a:p>
          <a:p>
            <a:pPr algn="ctr"/>
            <a:endParaRPr lang="en-GB" sz="1400" dirty="0"/>
          </a:p>
          <a:p>
            <a:pPr algn="ctr"/>
            <a:r>
              <a:rPr lang="en-GB" sz="1400" b="1" dirty="0"/>
              <a:t>Application Route: </a:t>
            </a:r>
          </a:p>
          <a:p>
            <a:pPr algn="ctr"/>
            <a:r>
              <a:rPr lang="en-GB" sz="1400" dirty="0" smtClean="0"/>
              <a:t>Apprenticeship</a:t>
            </a:r>
          </a:p>
          <a:p>
            <a:pPr algn="ctr"/>
            <a:r>
              <a:rPr lang="en-GB" sz="1400" dirty="0" smtClean="0"/>
              <a:t>University </a:t>
            </a:r>
            <a:endParaRPr lang="en-GB" sz="1400" dirty="0"/>
          </a:p>
          <a:p>
            <a:pPr algn="ctr"/>
            <a:r>
              <a:rPr lang="en-GB" sz="1400" dirty="0"/>
              <a:t>Direct </a:t>
            </a:r>
            <a:r>
              <a:rPr lang="en-GB" sz="1400" dirty="0" smtClean="0"/>
              <a:t>Application/Workforce Development </a:t>
            </a:r>
            <a:endParaRPr lang="en-GB" sz="1400" dirty="0"/>
          </a:p>
          <a:p>
            <a:pPr algn="ctr"/>
            <a:endParaRPr lang="en-GB" sz="1400" dirty="0" smtClean="0"/>
          </a:p>
        </p:txBody>
      </p:sp>
      <p:sp>
        <p:nvSpPr>
          <p:cNvPr id="12" name="TextBox 11"/>
          <p:cNvSpPr txBox="1"/>
          <p:nvPr/>
        </p:nvSpPr>
        <p:spPr>
          <a:xfrm>
            <a:off x="8315413" y="1313459"/>
            <a:ext cx="3602182" cy="5355312"/>
          </a:xfrm>
          <a:prstGeom prst="rect">
            <a:avLst/>
          </a:prstGeom>
          <a:noFill/>
        </p:spPr>
        <p:txBody>
          <a:bodyPr wrap="square" rtlCol="0">
            <a:spAutoFit/>
          </a:bodyPr>
          <a:lstStyle/>
          <a:p>
            <a:pPr algn="ctr"/>
            <a:r>
              <a:rPr lang="en-GB" sz="1600" b="1" u="sng" dirty="0"/>
              <a:t>Quantity Surveyor </a:t>
            </a:r>
          </a:p>
          <a:p>
            <a:pPr algn="ctr"/>
            <a:endParaRPr lang="en-GB" sz="1400" dirty="0"/>
          </a:p>
          <a:p>
            <a:pPr algn="ctr"/>
            <a:r>
              <a:rPr lang="en-GB" sz="1400" b="1" dirty="0"/>
              <a:t>Average Wage: </a:t>
            </a:r>
            <a:r>
              <a:rPr lang="en-GB" sz="1400" dirty="0"/>
              <a:t>55k (mean)</a:t>
            </a:r>
          </a:p>
          <a:p>
            <a:pPr algn="ctr"/>
            <a:endParaRPr lang="en-GB" sz="1400" dirty="0"/>
          </a:p>
          <a:p>
            <a:pPr algn="ctr"/>
            <a:r>
              <a:rPr lang="en-GB" sz="1400" b="1" dirty="0"/>
              <a:t>Job Adverts in the past year: </a:t>
            </a:r>
            <a:r>
              <a:rPr lang="en-GB" sz="1400" dirty="0" smtClean="0"/>
              <a:t>40</a:t>
            </a:r>
            <a:endParaRPr lang="en-GB" sz="1400" dirty="0"/>
          </a:p>
          <a:p>
            <a:pPr algn="ctr"/>
            <a:endParaRPr lang="en-GB" sz="1400" dirty="0"/>
          </a:p>
          <a:p>
            <a:pPr algn="ctr"/>
            <a:r>
              <a:rPr lang="en-GB" sz="1400" b="1" dirty="0"/>
              <a:t>Key specialist skills: </a:t>
            </a:r>
          </a:p>
          <a:p>
            <a:pPr algn="ctr"/>
            <a:r>
              <a:rPr lang="en-GB" sz="1400" dirty="0"/>
              <a:t>Procurement </a:t>
            </a:r>
          </a:p>
          <a:p>
            <a:pPr algn="ctr"/>
            <a:r>
              <a:rPr lang="en-GB" sz="1400" dirty="0"/>
              <a:t>Cost Control </a:t>
            </a:r>
          </a:p>
          <a:p>
            <a:pPr algn="ctr"/>
            <a:r>
              <a:rPr lang="en-GB" sz="1400" dirty="0"/>
              <a:t>Budgeting </a:t>
            </a:r>
          </a:p>
          <a:p>
            <a:pPr marL="342900" indent="-342900" algn="ctr">
              <a:buAutoNum type="arabicPeriod"/>
            </a:pPr>
            <a:endParaRPr lang="en-GB" sz="1400" dirty="0"/>
          </a:p>
          <a:p>
            <a:pPr algn="ctr"/>
            <a:r>
              <a:rPr lang="en-GB" sz="1400" b="1" dirty="0"/>
              <a:t>Key baseline skills: </a:t>
            </a:r>
          </a:p>
          <a:p>
            <a:pPr algn="ctr"/>
            <a:r>
              <a:rPr lang="en-GB" sz="1400" dirty="0"/>
              <a:t>Communication </a:t>
            </a:r>
          </a:p>
          <a:p>
            <a:pPr algn="ctr"/>
            <a:r>
              <a:rPr lang="en-GB" sz="1400" dirty="0"/>
              <a:t>Planning </a:t>
            </a:r>
          </a:p>
          <a:p>
            <a:pPr algn="ctr"/>
            <a:r>
              <a:rPr lang="en-GB" sz="1400" dirty="0"/>
              <a:t>Microsoft Excel </a:t>
            </a:r>
          </a:p>
          <a:p>
            <a:pPr marL="342900" indent="-342900" algn="ctr">
              <a:buAutoNum type="arabicPeriod"/>
            </a:pPr>
            <a:endParaRPr lang="en-GB" sz="1400" dirty="0"/>
          </a:p>
          <a:p>
            <a:pPr algn="ctr"/>
            <a:r>
              <a:rPr lang="en-GB" sz="1400" b="1" dirty="0"/>
              <a:t>Related Subjects: </a:t>
            </a:r>
          </a:p>
          <a:p>
            <a:pPr algn="ctr"/>
            <a:r>
              <a:rPr lang="en-GB" sz="1400" dirty="0" smtClean="0"/>
              <a:t>Maths, Geography, Economics</a:t>
            </a:r>
          </a:p>
          <a:p>
            <a:pPr algn="ctr"/>
            <a:endParaRPr lang="en-GB" sz="1400" dirty="0"/>
          </a:p>
          <a:p>
            <a:pPr algn="ctr"/>
            <a:r>
              <a:rPr lang="en-GB" sz="1400" b="1" dirty="0" smtClean="0"/>
              <a:t>Application Route: </a:t>
            </a:r>
          </a:p>
          <a:p>
            <a:pPr algn="ctr"/>
            <a:r>
              <a:rPr lang="en-GB" sz="1400" dirty="0" smtClean="0"/>
              <a:t>University </a:t>
            </a:r>
          </a:p>
          <a:p>
            <a:pPr algn="ctr"/>
            <a:r>
              <a:rPr lang="en-GB" sz="1400" dirty="0" smtClean="0"/>
              <a:t>Apprenticeship </a:t>
            </a:r>
          </a:p>
          <a:p>
            <a:pPr algn="ctr"/>
            <a:r>
              <a:rPr lang="en-GB" sz="1400" dirty="0" smtClean="0"/>
              <a:t>Workforce Development </a:t>
            </a:r>
            <a:endParaRPr lang="en-GB" sz="1400" dirty="0"/>
          </a:p>
          <a:p>
            <a:endParaRPr lang="en-GB" dirty="0"/>
          </a:p>
        </p:txBody>
      </p:sp>
      <p:sp>
        <p:nvSpPr>
          <p:cNvPr id="10" name="TextBox 9"/>
          <p:cNvSpPr txBox="1"/>
          <p:nvPr/>
        </p:nvSpPr>
        <p:spPr>
          <a:xfrm>
            <a:off x="1" y="6490824"/>
            <a:ext cx="12191999" cy="276999"/>
          </a:xfrm>
          <a:prstGeom prst="rect">
            <a:avLst/>
          </a:prstGeom>
          <a:noFill/>
        </p:spPr>
        <p:txBody>
          <a:bodyPr wrap="square" rtlCol="0">
            <a:spAutoFit/>
          </a:bodyPr>
          <a:lstStyle/>
          <a:p>
            <a:pPr algn="ctr"/>
            <a:r>
              <a:rPr lang="en-GB" sz="1200" dirty="0" smtClean="0"/>
              <a:t>*Data extracted from Labour Insight Advertised Jobs 04/12/20 with the time frame ‘past 12 months’ &amp; National Careers Service</a:t>
            </a:r>
            <a:endParaRPr lang="en-GB" sz="1200" dirty="0"/>
          </a:p>
        </p:txBody>
      </p:sp>
    </p:spTree>
    <p:extLst>
      <p:ext uri="{BB962C8B-B14F-4D97-AF65-F5344CB8AC3E}">
        <p14:creationId xmlns:p14="http://schemas.microsoft.com/office/powerpoint/2010/main" val="8460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 y="330847"/>
            <a:ext cx="12192000" cy="1325563"/>
          </a:xfrm>
        </p:spPr>
        <p:txBody>
          <a:bodyPr>
            <a:normAutofit/>
          </a:bodyPr>
          <a:lstStyle/>
          <a:p>
            <a:pPr algn="ctr"/>
            <a:r>
              <a:rPr lang="en-GB" sz="5400" b="1" dirty="0" smtClean="0"/>
              <a:t>Manufacturing Businesses in Bedford </a:t>
            </a:r>
            <a:endParaRPr lang="en-GB" sz="5400" b="1" dirty="0"/>
          </a:p>
        </p:txBody>
      </p:sp>
      <p:sp>
        <p:nvSpPr>
          <p:cNvPr id="3" name="Content Placeholder 2"/>
          <p:cNvSpPr>
            <a:spLocks noGrp="1"/>
          </p:cNvSpPr>
          <p:nvPr>
            <p:ph idx="1"/>
          </p:nvPr>
        </p:nvSpPr>
        <p:spPr>
          <a:xfrm>
            <a:off x="2895307" y="1572905"/>
            <a:ext cx="8885552" cy="5285095"/>
          </a:xfrm>
        </p:spPr>
        <p:txBody>
          <a:bodyPr>
            <a:normAutofit fontScale="62500" lnSpcReduction="20000"/>
          </a:bodyPr>
          <a:lstStyle/>
          <a:p>
            <a:pPr marL="0" indent="0">
              <a:lnSpc>
                <a:spcPct val="100000"/>
              </a:lnSpc>
              <a:buNone/>
            </a:pPr>
            <a:r>
              <a:rPr lang="en-GB" sz="2900" b="1" dirty="0"/>
              <a:t>MIDAS</a:t>
            </a:r>
            <a:r>
              <a:rPr lang="en-GB" sz="2900" dirty="0"/>
              <a:t>: A ‘Carbon Net Zero’ precision polyurethane moulding company, with over 30 years experience. The company started in St Neots but moved to Bedford in 1994. MIDAS produces its products for a wide range of sectors from Marine and transportation to Beauty. </a:t>
            </a:r>
          </a:p>
          <a:p>
            <a:pPr marL="0" indent="0">
              <a:lnSpc>
                <a:spcPct val="100000"/>
              </a:lnSpc>
              <a:buNone/>
            </a:pPr>
            <a:endParaRPr lang="en-GB" sz="2900" b="1" dirty="0" smtClean="0"/>
          </a:p>
          <a:p>
            <a:pPr marL="0" indent="0">
              <a:lnSpc>
                <a:spcPct val="100000"/>
              </a:lnSpc>
              <a:buNone/>
            </a:pPr>
            <a:r>
              <a:rPr lang="en-GB" sz="2900" b="1" dirty="0" smtClean="0"/>
              <a:t>Vision Modular Systems: </a:t>
            </a:r>
            <a:r>
              <a:rPr lang="en-GB" sz="2900" dirty="0" smtClean="0"/>
              <a:t>Manufacturer of 3D structural modules for the Construction Industry to be used in sectors such as Hotels, Residential Apartment Buildings and Student Accommodation. </a:t>
            </a:r>
          </a:p>
          <a:p>
            <a:pPr marL="0" indent="0">
              <a:lnSpc>
                <a:spcPct val="100000"/>
              </a:lnSpc>
              <a:buNone/>
            </a:pPr>
            <a:endParaRPr lang="en-GB" sz="2900" dirty="0" smtClean="0"/>
          </a:p>
          <a:p>
            <a:pPr marL="0" indent="0">
              <a:lnSpc>
                <a:spcPct val="100000"/>
              </a:lnSpc>
              <a:buNone/>
            </a:pPr>
            <a:r>
              <a:rPr lang="en-GB" sz="2900" b="1" dirty="0" err="1" smtClean="0"/>
              <a:t>Interfoam</a:t>
            </a:r>
            <a:r>
              <a:rPr lang="en-GB" sz="2900" b="1" dirty="0" smtClean="0"/>
              <a:t> Ltd: </a:t>
            </a:r>
            <a:r>
              <a:rPr lang="en-GB" sz="2900" dirty="0" smtClean="0"/>
              <a:t>Design and manufacture a wide range of products using range of diverse specialist foam systems to meet customers requirements. </a:t>
            </a:r>
          </a:p>
          <a:p>
            <a:pPr marL="0" indent="0">
              <a:lnSpc>
                <a:spcPct val="100000"/>
              </a:lnSpc>
              <a:buNone/>
            </a:pPr>
            <a:endParaRPr lang="en-GB" sz="2900" dirty="0"/>
          </a:p>
          <a:p>
            <a:pPr marL="0" indent="0">
              <a:lnSpc>
                <a:spcPct val="100000"/>
              </a:lnSpc>
              <a:buNone/>
            </a:pPr>
            <a:r>
              <a:rPr lang="en-GB" sz="2900" b="1" dirty="0"/>
              <a:t>Casella Solutions: </a:t>
            </a:r>
            <a:r>
              <a:rPr lang="en-GB" sz="2900" dirty="0"/>
              <a:t>Is a company who manufacture products that work to reduce occupational and environmental health risks through effective monitoring solutions. Solutions include monitoring for noise, dust and vibration. </a:t>
            </a:r>
            <a:endParaRPr lang="en-GB" sz="2900" dirty="0" smtClean="0"/>
          </a:p>
          <a:p>
            <a:pPr marL="0" indent="0">
              <a:lnSpc>
                <a:spcPct val="100000"/>
              </a:lnSpc>
              <a:buNone/>
            </a:pPr>
            <a:endParaRPr lang="en-GB" sz="2900" dirty="0" smtClean="0"/>
          </a:p>
          <a:p>
            <a:pPr marL="0" indent="0">
              <a:lnSpc>
                <a:spcPct val="100000"/>
              </a:lnSpc>
              <a:buNone/>
            </a:pPr>
            <a:r>
              <a:rPr lang="en-GB" sz="2900" b="1" dirty="0"/>
              <a:t>Ford Packaging Systems: </a:t>
            </a:r>
            <a:r>
              <a:rPr lang="en-GB" sz="2900" dirty="0"/>
              <a:t>With a 100 year history, Fords specialised in world-leading solutions in packaging innovations; finding inventive ways to open, close and seal products. Fords engineer and build customised solutions for individual clients to suit their needs. </a:t>
            </a:r>
          </a:p>
        </p:txBody>
      </p:sp>
      <p:pic>
        <p:nvPicPr>
          <p:cNvPr id="4"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935" y="0"/>
            <a:ext cx="1985251" cy="679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nterfoam bedf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37" y="4012377"/>
            <a:ext cx="2331863" cy="554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90472" y="2775618"/>
            <a:ext cx="2319055" cy="899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Vision Modular Systems – Dedicated To Excell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48" y="2809900"/>
            <a:ext cx="1568122" cy="719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action Injection Moulding | Rapid Prototyping | Midas Pattern"/>
          <p:cNvPicPr>
            <a:picLocks noChangeAspect="1" noChangeArrowheads="1"/>
          </p:cNvPicPr>
          <p:nvPr/>
        </p:nvPicPr>
        <p:blipFill rotWithShape="1">
          <a:blip r:embed="rId5">
            <a:extLst>
              <a:ext uri="{28A0092B-C50C-407E-A947-70E740481C1C}">
                <a14:useLocalDpi xmlns:a14="http://schemas.microsoft.com/office/drawing/2010/main" val="0"/>
              </a:ext>
            </a:extLst>
          </a:blip>
          <a:srcRect r="64782"/>
          <a:stretch/>
        </p:blipFill>
        <p:spPr bwMode="auto">
          <a:xfrm>
            <a:off x="1162958" y="1732249"/>
            <a:ext cx="762837" cy="7068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4850" y="1647306"/>
            <a:ext cx="2319055" cy="882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9606" y="4775973"/>
            <a:ext cx="2369036" cy="788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https://www.casellasolutions.com/content/dam/casella/static/CASELLA-NEW-Green-grad-m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271" y="4775973"/>
            <a:ext cx="2018681" cy="7253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FORDS Packaging Systems Lt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958" y="5710017"/>
            <a:ext cx="914518" cy="9145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0143" y="5693452"/>
            <a:ext cx="2368499" cy="905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623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37141"/>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smtClean="0"/>
              <a:t>Electronics Manufacturing Businesses in Bedford </a:t>
            </a:r>
            <a:endParaRPr lang="en-GB" sz="4800" b="1" dirty="0"/>
          </a:p>
        </p:txBody>
      </p:sp>
      <p:pic>
        <p:nvPicPr>
          <p:cNvPr id="3"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935" y="0"/>
            <a:ext cx="2329037" cy="79728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202457" y="1812183"/>
            <a:ext cx="8664988" cy="500241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800" b="1" dirty="0" err="1" smtClean="0"/>
              <a:t>Asteelflash</a:t>
            </a:r>
            <a:r>
              <a:rPr lang="en-GB" sz="1800" b="1" dirty="0" smtClean="0"/>
              <a:t>: </a:t>
            </a:r>
            <a:r>
              <a:rPr lang="en-GB" sz="1800" dirty="0" smtClean="0"/>
              <a:t>Global leader in Electronic Manufacturing Services (EMS) and Supply-Chain Management solutions. There are 17 manufacturing locations and over 6,000 employees worldwide. Bedford is the companies only UK based facility. </a:t>
            </a:r>
          </a:p>
          <a:p>
            <a:pPr marL="0" indent="0">
              <a:lnSpc>
                <a:spcPct val="100000"/>
              </a:lnSpc>
              <a:buFont typeface="Arial" panose="020B0604020202020204" pitchFamily="34" charset="0"/>
              <a:buNone/>
            </a:pPr>
            <a:endParaRPr lang="en-GB" sz="1800" dirty="0" smtClean="0"/>
          </a:p>
          <a:p>
            <a:pPr marL="0" indent="0">
              <a:lnSpc>
                <a:spcPct val="100000"/>
              </a:lnSpc>
              <a:buNone/>
            </a:pPr>
            <a:r>
              <a:rPr lang="en-GB" sz="1800" b="1" dirty="0"/>
              <a:t>Bourns: </a:t>
            </a:r>
            <a:r>
              <a:rPr lang="en-GB" sz="1800" dirty="0"/>
              <a:t>Global supplier of reliable high quality electronic components and solutions. Employ over 100 people at its Bedford manufacturing plant. </a:t>
            </a:r>
            <a:endParaRPr lang="en-GB" sz="1800" dirty="0" smtClean="0"/>
          </a:p>
          <a:p>
            <a:pPr marL="0" indent="0">
              <a:lnSpc>
                <a:spcPct val="100000"/>
              </a:lnSpc>
              <a:buNone/>
            </a:pPr>
            <a:endParaRPr lang="en-GB" sz="1800" b="1" dirty="0" smtClean="0"/>
          </a:p>
          <a:p>
            <a:pPr marL="0" indent="0">
              <a:lnSpc>
                <a:spcPct val="100000"/>
              </a:lnSpc>
              <a:buNone/>
            </a:pPr>
            <a:r>
              <a:rPr lang="en-GB" sz="1800" b="1" dirty="0"/>
              <a:t>Axis Electronics: </a:t>
            </a:r>
            <a:r>
              <a:rPr lang="en-GB" sz="1800" dirty="0"/>
              <a:t>Originally part of a leading electronics company, Axis Electronic was formed in 1995 as an independent UK based contract electronic manufacturing services, with a unique combination of service and technological capabilities. The company produce products for a range of sectors including Defence, Aerospace, Security, Automotive, Oil/Gas, Communications, Computing and Industrial. </a:t>
            </a:r>
            <a:endParaRPr lang="en-GB" sz="1800" dirty="0" smtClean="0"/>
          </a:p>
          <a:p>
            <a:pPr marL="0" indent="0">
              <a:lnSpc>
                <a:spcPct val="100000"/>
              </a:lnSpc>
              <a:buNone/>
            </a:pPr>
            <a:endParaRPr lang="en-GB" sz="1800" dirty="0"/>
          </a:p>
          <a:p>
            <a:pPr marL="0" indent="0">
              <a:lnSpc>
                <a:spcPct val="100000"/>
              </a:lnSpc>
              <a:buNone/>
            </a:pPr>
            <a:r>
              <a:rPr lang="en-GB" sz="1900" b="1" dirty="0" smtClean="0"/>
              <a:t>Bela Electronic Design:</a:t>
            </a:r>
            <a:r>
              <a:rPr lang="en-GB" sz="1900" dirty="0" smtClean="0"/>
              <a:t> The company offer a </a:t>
            </a:r>
            <a:r>
              <a:rPr lang="en-GB" sz="1900" dirty="0"/>
              <a:t>complete Electronic Manufacturing Service providing bespoke electronic engineering solutions to a wide range of customers and </a:t>
            </a:r>
            <a:r>
              <a:rPr lang="en-GB" sz="1900" dirty="0" smtClean="0"/>
              <a:t>industries</a:t>
            </a:r>
          </a:p>
          <a:p>
            <a:pPr marL="0" indent="0">
              <a:lnSpc>
                <a:spcPct val="100000"/>
              </a:lnSpc>
              <a:buNone/>
            </a:pPr>
            <a:endParaRPr lang="en-GB" sz="1800" dirty="0"/>
          </a:p>
          <a:p>
            <a:pPr marL="0" indent="0">
              <a:lnSpc>
                <a:spcPct val="100000"/>
              </a:lnSpc>
              <a:buNone/>
            </a:pPr>
            <a:r>
              <a:rPr lang="en-GB" sz="1800" b="1" dirty="0" smtClean="0"/>
              <a:t>JJS Manufacturing: </a:t>
            </a:r>
            <a:r>
              <a:rPr lang="en-GB" sz="1800" dirty="0" smtClean="0"/>
              <a:t>Provide electronic manufacturing outsourcing, with a wholly owned offshore manufacturing facility in the Czech Republic. Bedford acts as the electronics and electrical materials hub, providing manufacturing facilities with the right parts, in the right formant, at the right time. </a:t>
            </a:r>
            <a:endParaRPr lang="en-GB" sz="1800" dirty="0"/>
          </a:p>
          <a:p>
            <a:pPr marL="0" indent="0">
              <a:lnSpc>
                <a:spcPct val="100000"/>
              </a:lnSpc>
              <a:buFont typeface="Arial" panose="020B0604020202020204" pitchFamily="34" charset="0"/>
              <a:buNone/>
            </a:pPr>
            <a:endParaRPr lang="en-GB" sz="1800" b="1" dirty="0" smtClean="0"/>
          </a:p>
          <a:p>
            <a:pPr marL="0" indent="0">
              <a:lnSpc>
                <a:spcPct val="100000"/>
              </a:lnSpc>
              <a:buFont typeface="Arial" panose="020B0604020202020204" pitchFamily="34" charset="0"/>
              <a:buNone/>
            </a:pPr>
            <a:endParaRPr lang="en-GB" sz="1800" dirty="0" smtClean="0"/>
          </a:p>
          <a:p>
            <a:pPr marL="0" indent="0">
              <a:lnSpc>
                <a:spcPct val="100000"/>
              </a:lnSpc>
              <a:buNone/>
            </a:pPr>
            <a:endParaRPr lang="en-GB" sz="1800" dirty="0"/>
          </a:p>
          <a:p>
            <a:pPr marL="0" indent="0">
              <a:lnSpc>
                <a:spcPct val="100000"/>
              </a:lnSpc>
              <a:buFont typeface="Arial" panose="020B0604020202020204" pitchFamily="34" charset="0"/>
              <a:buNone/>
            </a:pPr>
            <a:endParaRPr lang="en-GB" sz="1800" dirty="0" smtClean="0"/>
          </a:p>
        </p:txBody>
      </p:sp>
      <p:pic>
        <p:nvPicPr>
          <p:cNvPr id="1028" name="Picture 4" descr="Logo Asteel Flash - Varitron"/>
          <p:cNvPicPr>
            <a:picLocks noChangeAspect="1" noChangeArrowheads="1"/>
          </p:cNvPicPr>
          <p:nvPr/>
        </p:nvPicPr>
        <p:blipFill rotWithShape="1">
          <a:blip r:embed="rId3">
            <a:extLst>
              <a:ext uri="{28A0092B-C50C-407E-A947-70E740481C1C}">
                <a14:useLocalDpi xmlns:a14="http://schemas.microsoft.com/office/drawing/2010/main" val="0"/>
              </a:ext>
            </a:extLst>
          </a:blip>
          <a:srcRect t="19345" b="18738"/>
          <a:stretch/>
        </p:blipFill>
        <p:spPr bwMode="auto">
          <a:xfrm>
            <a:off x="602861" y="1863033"/>
            <a:ext cx="2457450" cy="9368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Image result for bourns bedford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9591" b="37306"/>
          <a:stretch/>
        </p:blipFill>
        <p:spPr bwMode="auto">
          <a:xfrm>
            <a:off x="602861" y="2911234"/>
            <a:ext cx="2457450" cy="759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2861" y="3795556"/>
            <a:ext cx="2457450" cy="92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Image result for axis electronics bedford&quot;"/>
          <p:cNvPicPr>
            <a:picLocks noChangeAspect="1" noChangeArrowheads="1"/>
          </p:cNvPicPr>
          <p:nvPr/>
        </p:nvPicPr>
        <p:blipFill rotWithShape="1">
          <a:blip r:embed="rId5">
            <a:extLst>
              <a:ext uri="{28A0092B-C50C-407E-A947-70E740481C1C}">
                <a14:useLocalDpi xmlns:a14="http://schemas.microsoft.com/office/drawing/2010/main" val="0"/>
              </a:ext>
            </a:extLst>
          </a:blip>
          <a:srcRect l="3337" b="5111"/>
          <a:stretch/>
        </p:blipFill>
        <p:spPr bwMode="auto">
          <a:xfrm>
            <a:off x="754663" y="3849145"/>
            <a:ext cx="2153845" cy="857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l="13066" t="9527" r="76253" b="83713"/>
          <a:stretch/>
        </p:blipFill>
        <p:spPr>
          <a:xfrm>
            <a:off x="624581" y="4908374"/>
            <a:ext cx="2435730" cy="867227"/>
          </a:xfrm>
          <a:prstGeom prst="rect">
            <a:avLst/>
          </a:prstGeom>
          <a:ln w="19050">
            <a:solidFill>
              <a:schemeClr val="tx1"/>
            </a:solidFill>
          </a:ln>
        </p:spPr>
      </p:pic>
      <p:pic>
        <p:nvPicPr>
          <p:cNvPr id="7" name="Picture 6"/>
          <p:cNvPicPr>
            <a:picLocks noChangeAspect="1"/>
          </p:cNvPicPr>
          <p:nvPr/>
        </p:nvPicPr>
        <p:blipFill rotWithShape="1">
          <a:blip r:embed="rId7"/>
          <a:srcRect l="19028" t="14220" r="67935" b="77132"/>
          <a:stretch/>
        </p:blipFill>
        <p:spPr>
          <a:xfrm>
            <a:off x="849800" y="5941666"/>
            <a:ext cx="2058708" cy="768227"/>
          </a:xfrm>
          <a:prstGeom prst="rect">
            <a:avLst/>
          </a:prstGeom>
        </p:spPr>
      </p:pic>
      <p:sp>
        <p:nvSpPr>
          <p:cNvPr id="8" name="Rectangle 7"/>
          <p:cNvSpPr/>
          <p:nvPr/>
        </p:nvSpPr>
        <p:spPr>
          <a:xfrm>
            <a:off x="624581" y="5941666"/>
            <a:ext cx="2435730" cy="7682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325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293"/>
            <a:ext cx="12191999" cy="1139321"/>
          </a:xfrm>
        </p:spPr>
        <p:txBody>
          <a:bodyPr>
            <a:normAutofit/>
          </a:bodyPr>
          <a:lstStyle/>
          <a:p>
            <a:pPr algn="ctr"/>
            <a:r>
              <a:rPr lang="en-GB" sz="6000" b="1" dirty="0" smtClean="0"/>
              <a:t>Engineering Businesses in Bedford </a:t>
            </a:r>
            <a:endParaRPr lang="en-GB" sz="6000" b="1" dirty="0"/>
          </a:p>
        </p:txBody>
      </p:sp>
      <p:sp>
        <p:nvSpPr>
          <p:cNvPr id="3" name="Content Placeholder 2"/>
          <p:cNvSpPr>
            <a:spLocks noGrp="1"/>
          </p:cNvSpPr>
          <p:nvPr>
            <p:ph idx="1"/>
          </p:nvPr>
        </p:nvSpPr>
        <p:spPr>
          <a:xfrm>
            <a:off x="2189882" y="1700614"/>
            <a:ext cx="9852352" cy="4871178"/>
          </a:xfrm>
        </p:spPr>
        <p:txBody>
          <a:bodyPr>
            <a:normAutofit lnSpcReduction="10000"/>
          </a:bodyPr>
          <a:lstStyle/>
          <a:p>
            <a:pPr marL="0" indent="0">
              <a:buNone/>
            </a:pPr>
            <a:endParaRPr lang="en-GB" sz="1600" dirty="0" smtClean="0"/>
          </a:p>
          <a:p>
            <a:pPr marL="0" indent="0">
              <a:buNone/>
            </a:pPr>
            <a:r>
              <a:rPr lang="en-GB" sz="1600" b="1" dirty="0" err="1" smtClean="0"/>
              <a:t>Twiflex</a:t>
            </a:r>
            <a:r>
              <a:rPr lang="en-GB" sz="1600" b="1" dirty="0" smtClean="0"/>
              <a:t>: </a:t>
            </a:r>
            <a:r>
              <a:rPr lang="en-GB" sz="1600" dirty="0" smtClean="0"/>
              <a:t>specialises in the design, manufacture and supply of advanced technologies for industrial applications. </a:t>
            </a:r>
            <a:r>
              <a:rPr lang="en-GB" sz="1600" dirty="0" err="1" smtClean="0"/>
              <a:t>Twiflex</a:t>
            </a:r>
            <a:r>
              <a:rPr lang="en-GB" sz="1600" dirty="0" smtClean="0"/>
              <a:t> offers the largest range of pneumatically, hydraulically, </a:t>
            </a:r>
            <a:r>
              <a:rPr lang="en-GB" sz="1600" dirty="0"/>
              <a:t>and </a:t>
            </a:r>
            <a:r>
              <a:rPr lang="en-GB" sz="1600" dirty="0" smtClean="0"/>
              <a:t>mechanically applied </a:t>
            </a:r>
            <a:r>
              <a:rPr lang="en-GB" sz="1600" dirty="0"/>
              <a:t>industrial disc brake </a:t>
            </a:r>
            <a:r>
              <a:rPr lang="en-GB" sz="1600" dirty="0" err="1"/>
              <a:t>calipers</a:t>
            </a:r>
            <a:r>
              <a:rPr lang="en-GB" sz="1600" dirty="0"/>
              <a:t> in the world, along with a full line of thrusters, disc brake systems, flexible couplings, and shafts clutch couplings</a:t>
            </a:r>
            <a:r>
              <a:rPr lang="en-GB" sz="1600" dirty="0" smtClean="0"/>
              <a:t>.</a:t>
            </a:r>
          </a:p>
          <a:p>
            <a:pPr marL="0" indent="0">
              <a:buNone/>
            </a:pPr>
            <a:endParaRPr lang="en-GB" sz="1600" dirty="0" smtClean="0"/>
          </a:p>
          <a:p>
            <a:pPr marL="0" indent="0">
              <a:buNone/>
            </a:pPr>
            <a:r>
              <a:rPr lang="en-GB" sz="1600" b="1" dirty="0"/>
              <a:t>Elma Electronics: </a:t>
            </a:r>
            <a:r>
              <a:rPr lang="en-GB" sz="1600" dirty="0"/>
              <a:t>Founded in 1986, Elma Electronic Inc. is an industry innovator in the design and manufacture of electronic enclosures and passive electronic components</a:t>
            </a:r>
            <a:r>
              <a:rPr lang="en-GB" sz="1600" dirty="0" smtClean="0"/>
              <a:t>.</a:t>
            </a:r>
          </a:p>
          <a:p>
            <a:pPr marL="0" indent="0">
              <a:buNone/>
            </a:pPr>
            <a:endParaRPr lang="en-GB" sz="1600" dirty="0" smtClean="0"/>
          </a:p>
          <a:p>
            <a:pPr marL="0" indent="0">
              <a:buNone/>
            </a:pPr>
            <a:r>
              <a:rPr lang="en-GB" sz="1600" b="1" dirty="0" smtClean="0"/>
              <a:t>Bedford </a:t>
            </a:r>
            <a:r>
              <a:rPr lang="en-GB" sz="1600" b="1" dirty="0"/>
              <a:t>Pumps: </a:t>
            </a:r>
            <a:r>
              <a:rPr lang="en-GB" sz="1600" dirty="0"/>
              <a:t>Develop and Manufacture robust pumping for the water and wastewater industry. They are one of the few UK pump manufacturers with an entirely British supply chain. Pumps are built onsite to meet demanding specifications relating to reliability, performance and environmental regulations</a:t>
            </a:r>
            <a:r>
              <a:rPr lang="en-GB" sz="1600" dirty="0" smtClean="0"/>
              <a:t>.</a:t>
            </a:r>
          </a:p>
          <a:p>
            <a:pPr marL="0" indent="0">
              <a:buNone/>
            </a:pPr>
            <a:endParaRPr lang="en-GB" sz="1600" dirty="0" smtClean="0"/>
          </a:p>
          <a:p>
            <a:pPr marL="0" indent="0">
              <a:buNone/>
            </a:pPr>
            <a:r>
              <a:rPr lang="en-GB" sz="1600" b="1" dirty="0" err="1"/>
              <a:t>Zoedale</a:t>
            </a:r>
            <a:r>
              <a:rPr lang="en-GB" sz="1600" b="1" dirty="0"/>
              <a:t>: </a:t>
            </a:r>
            <a:r>
              <a:rPr lang="en-GB" sz="1600" dirty="0" err="1"/>
              <a:t>Zoedale</a:t>
            </a:r>
            <a:r>
              <a:rPr lang="en-GB" sz="1600" dirty="0"/>
              <a:t> Ltd is a major supplier, of valves and actuated products, to many industries including Anaerobic Digestion &amp; Bio Gas, Oil and Gas, Process Control, Brewing &amp; Beer Metering, Food Production, Water and Medical</a:t>
            </a:r>
            <a:r>
              <a:rPr lang="en-GB" sz="1600" dirty="0" smtClean="0"/>
              <a:t>.</a:t>
            </a:r>
          </a:p>
          <a:p>
            <a:pPr marL="0" indent="0">
              <a:buNone/>
            </a:pPr>
            <a:r>
              <a:rPr lang="en-GB" sz="1600" dirty="0" smtClean="0"/>
              <a:t> </a:t>
            </a:r>
          </a:p>
          <a:p>
            <a:pPr marL="0" indent="0">
              <a:buNone/>
            </a:pPr>
            <a:r>
              <a:rPr lang="en-GB" sz="1600" b="1" dirty="0" smtClean="0"/>
              <a:t>Manton Engineering: </a:t>
            </a:r>
            <a:r>
              <a:rPr lang="en-GB" sz="1600" dirty="0" smtClean="0"/>
              <a:t>A subcontracting engineering company offering range of CNC services on a range of metals. The company have worked as a subcontractor for a range of sectors including aerospace</a:t>
            </a:r>
            <a:r>
              <a:rPr lang="en-GB" sz="1600" dirty="0"/>
              <a:t>, gas turbine, packaging, vintage cars, underground drilling and Formula One</a:t>
            </a:r>
            <a:r>
              <a:rPr lang="en-GB" sz="1600" dirty="0" smtClean="0"/>
              <a:t>.</a:t>
            </a:r>
            <a:endParaRPr lang="en-GB" sz="1600" dirty="0"/>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a:p>
          <a:p>
            <a:pPr marL="0" indent="0">
              <a:buNone/>
            </a:pPr>
            <a:endParaRPr lang="en-GB" sz="1600" dirty="0"/>
          </a:p>
        </p:txBody>
      </p:sp>
      <p:pic>
        <p:nvPicPr>
          <p:cNvPr id="4" name="Picture 2" descr="\\BB-FP02\ShareF\Superduey\Users\EDCS\Ecdev\ECDEVUNT\EMarcham\Admin\Beds Borough General\Council%20Landscape%20Colo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749" y="45742"/>
            <a:ext cx="2149215" cy="7399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elma elect bedford"/>
          <p:cNvPicPr>
            <a:picLocks noChangeAspect="1" noChangeArrowheads="1"/>
          </p:cNvPicPr>
          <p:nvPr/>
        </p:nvPicPr>
        <p:blipFill rotWithShape="1">
          <a:blip r:embed="rId3">
            <a:extLst>
              <a:ext uri="{28A0092B-C50C-407E-A947-70E740481C1C}">
                <a14:useLocalDpi xmlns:a14="http://schemas.microsoft.com/office/drawing/2010/main" val="0"/>
              </a:ext>
            </a:extLst>
          </a:blip>
          <a:srcRect l="-1964" t="22842" r="-3250" b="23773"/>
          <a:stretch/>
        </p:blipFill>
        <p:spPr bwMode="auto">
          <a:xfrm>
            <a:off x="459814" y="2895164"/>
            <a:ext cx="1676634" cy="850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Image result for twiflex bedford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0849" b="22909"/>
          <a:stretch/>
        </p:blipFill>
        <p:spPr bwMode="auto">
          <a:xfrm>
            <a:off x="459814" y="1912091"/>
            <a:ext cx="1676634" cy="9429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10667" t="36072" r="12000" b="29533"/>
          <a:stretch/>
        </p:blipFill>
        <p:spPr>
          <a:xfrm>
            <a:off x="459814" y="3845960"/>
            <a:ext cx="1670472" cy="866693"/>
          </a:xfrm>
          <a:prstGeom prst="rect">
            <a:avLst/>
          </a:prstGeom>
          <a:ln w="3175">
            <a:solidFill>
              <a:schemeClr val="tx1"/>
            </a:solidFill>
          </a:ln>
        </p:spPr>
      </p:pic>
      <p:sp>
        <p:nvSpPr>
          <p:cNvPr id="11" name="Rectangle 10"/>
          <p:cNvSpPr/>
          <p:nvPr/>
        </p:nvSpPr>
        <p:spPr>
          <a:xfrm>
            <a:off x="438422" y="4812714"/>
            <a:ext cx="1704073" cy="80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6" descr="SOLENOID VALVES, PNEUMATIC ACTUATORS, ELECTRIC ACTUATORS AND HYGIENIC PRODU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22" y="4995600"/>
            <a:ext cx="1661290" cy="437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l="72307" t="21243" r="16264" b="63802"/>
          <a:stretch/>
        </p:blipFill>
        <p:spPr>
          <a:xfrm>
            <a:off x="739475" y="5703542"/>
            <a:ext cx="1127962" cy="830181"/>
          </a:xfrm>
          <a:prstGeom prst="rect">
            <a:avLst/>
          </a:prstGeom>
        </p:spPr>
      </p:pic>
      <p:sp>
        <p:nvSpPr>
          <p:cNvPr id="13" name="Rectangle 12"/>
          <p:cNvSpPr/>
          <p:nvPr/>
        </p:nvSpPr>
        <p:spPr>
          <a:xfrm>
            <a:off x="417030" y="5703542"/>
            <a:ext cx="1704073" cy="80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05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TotalTime>
  <Words>2246</Words>
  <Application>Microsoft Office PowerPoint</Application>
  <PresentationFormat>Widescreen</PresentationFormat>
  <Paragraphs>269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Labour Market Information: Engineering and Manufacturing  </vt:lpstr>
      <vt:lpstr>Key Statistics </vt:lpstr>
      <vt:lpstr>Jobs Advertised- Top Jobs  </vt:lpstr>
      <vt:lpstr>Jobs Advertised- Top Skills</vt:lpstr>
      <vt:lpstr>Job Advertised- Pay </vt:lpstr>
      <vt:lpstr>PowerPoint Presentation</vt:lpstr>
      <vt:lpstr>Manufacturing Businesses in Bedford </vt:lpstr>
      <vt:lpstr>PowerPoint Presentation</vt:lpstr>
      <vt:lpstr>Engineering Businesses in Bedford </vt:lpstr>
      <vt:lpstr>Aviation/Aerospace Businesses in Bedford </vt:lpstr>
      <vt:lpstr>Summary: Engineering and Manufacturing</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Information: Engineering and Manufacturing</dc:title>
  <dc:creator>Stephanie West</dc:creator>
  <cp:lastModifiedBy>Stephanie West</cp:lastModifiedBy>
  <cp:revision>194</cp:revision>
  <dcterms:created xsi:type="dcterms:W3CDTF">2019-10-29T08:17:28Z</dcterms:created>
  <dcterms:modified xsi:type="dcterms:W3CDTF">2022-03-17T08:01:25Z</dcterms:modified>
</cp:coreProperties>
</file>