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61" r:id="rId3"/>
    <p:sldId id="275" r:id="rId4"/>
    <p:sldId id="286" r:id="rId5"/>
    <p:sldId id="287" r:id="rId6"/>
    <p:sldId id="277" r:id="rId7"/>
    <p:sldId id="291" r:id="rId8"/>
    <p:sldId id="289" r:id="rId9"/>
    <p:sldId id="290" r:id="rId10"/>
  </p:sldIdLst>
  <p:sldSz cx="9144000" cy="6858000" type="screen4x3"/>
  <p:notesSz cx="7104063"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ydn Rees" initials="HR" lastIdx="3" clrIdx="0">
    <p:extLst>
      <p:ext uri="{19B8F6BF-5375-455C-9EA6-DF929625EA0E}">
        <p15:presenceInfo xmlns:p15="http://schemas.microsoft.com/office/powerpoint/2012/main" userId="S-1-5-21-1430016893-3367594156-591232521-5938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8EEC0"/>
    <a:srgbClr val="FF9393"/>
    <a:srgbClr val="FFFFA7"/>
    <a:srgbClr val="DBE5F1"/>
    <a:srgbClr val="FFC9C9"/>
    <a:srgbClr val="F9C18F"/>
    <a:srgbClr val="975D5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73" autoAdjust="0"/>
    <p:restoredTop sz="92010" autoAdjust="0"/>
  </p:normalViewPr>
  <p:slideViewPr>
    <p:cSldViewPr>
      <p:cViewPr varScale="1">
        <p:scale>
          <a:sx n="105" d="100"/>
          <a:sy n="105" d="100"/>
        </p:scale>
        <p:origin x="199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Superduey.bedford.local\users\EDCS\Ecdev\ECDEVUNT\SWest\Labour%20Market\Labour%20Market%20Quarterly%20report\Labour%20Market%20extra%20info-%20Q4%202022.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stephanie.west\Downloads\nomis_2022_07_13_132229.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Level</a:t>
            </a:r>
            <a:r>
              <a:rPr lang="en-GB" baseline="0"/>
              <a:t> 4+ Qualifications</a:t>
            </a:r>
            <a:endParaRPr lang="en-GB"/>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'Level 4+ '!$B$7</c:f>
              <c:strCache>
                <c:ptCount val="1"/>
                <c:pt idx="0">
                  <c:v>Bedford</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strRef>
              <c:f>'Level 4+ '!$A$8:$A$11</c:f>
              <c:strCache>
                <c:ptCount val="4"/>
                <c:pt idx="0">
                  <c:v>Jan 2018-Dec 2018</c:v>
                </c:pt>
                <c:pt idx="1">
                  <c:v>Jan 2019-Dec 2019</c:v>
                </c:pt>
                <c:pt idx="2">
                  <c:v>Jan 2020-Dec 2020</c:v>
                </c:pt>
                <c:pt idx="3">
                  <c:v>Jan 2021-Dec 2021</c:v>
                </c:pt>
              </c:strCache>
            </c:strRef>
          </c:cat>
          <c:val>
            <c:numRef>
              <c:f>'Level 4+ '!$B$8:$B$11</c:f>
              <c:numCache>
                <c:formatCode>#,##0.0</c:formatCode>
                <c:ptCount val="4"/>
                <c:pt idx="0">
                  <c:v>40.5</c:v>
                </c:pt>
                <c:pt idx="1">
                  <c:v>45.7</c:v>
                </c:pt>
                <c:pt idx="2">
                  <c:v>53</c:v>
                </c:pt>
                <c:pt idx="3">
                  <c:v>49.5</c:v>
                </c:pt>
              </c:numCache>
            </c:numRef>
          </c:val>
          <c:smooth val="0"/>
          <c:extLst>
            <c:ext xmlns:c16="http://schemas.microsoft.com/office/drawing/2014/chart" uri="{C3380CC4-5D6E-409C-BE32-E72D297353CC}">
              <c16:uniqueId val="{00000000-367B-4D99-9F81-295D2EB3B1D7}"/>
            </c:ext>
          </c:extLst>
        </c:ser>
        <c:ser>
          <c:idx val="1"/>
          <c:order val="1"/>
          <c:tx>
            <c:strRef>
              <c:f>'Level 4+ '!$C$7</c:f>
              <c:strCache>
                <c:ptCount val="1"/>
                <c:pt idx="0">
                  <c:v>Great Britain</c:v>
                </c:pt>
              </c:strCache>
            </c:strRef>
          </c:tx>
          <c:spPr>
            <a:ln w="28575" cap="rnd">
              <a:solidFill>
                <a:schemeClr val="accent2"/>
              </a:solidFill>
              <a:round/>
            </a:ln>
            <a:effectLst/>
          </c:spPr>
          <c:marker>
            <c:symbol val="none"/>
          </c:marker>
          <c:cat>
            <c:strRef>
              <c:f>'Level 4+ '!$A$8:$A$11</c:f>
              <c:strCache>
                <c:ptCount val="4"/>
                <c:pt idx="0">
                  <c:v>Jan 2018-Dec 2018</c:v>
                </c:pt>
                <c:pt idx="1">
                  <c:v>Jan 2019-Dec 2019</c:v>
                </c:pt>
                <c:pt idx="2">
                  <c:v>Jan 2020-Dec 2020</c:v>
                </c:pt>
                <c:pt idx="3">
                  <c:v>Jan 2021-Dec 2021</c:v>
                </c:pt>
              </c:strCache>
            </c:strRef>
          </c:cat>
          <c:val>
            <c:numRef>
              <c:f>'Level 4+ '!$C$8:$C$11</c:f>
              <c:numCache>
                <c:formatCode>#,##0.0</c:formatCode>
                <c:ptCount val="4"/>
                <c:pt idx="0">
                  <c:v>39.299999999999997</c:v>
                </c:pt>
                <c:pt idx="1">
                  <c:v>40.299999999999997</c:v>
                </c:pt>
                <c:pt idx="2">
                  <c:v>43.1</c:v>
                </c:pt>
                <c:pt idx="3">
                  <c:v>43.5</c:v>
                </c:pt>
              </c:numCache>
            </c:numRef>
          </c:val>
          <c:smooth val="0"/>
          <c:extLst>
            <c:ext xmlns:c16="http://schemas.microsoft.com/office/drawing/2014/chart" uri="{C3380CC4-5D6E-409C-BE32-E72D297353CC}">
              <c16:uniqueId val="{00000001-367B-4D99-9F81-295D2EB3B1D7}"/>
            </c:ext>
          </c:extLst>
        </c:ser>
        <c:ser>
          <c:idx val="2"/>
          <c:order val="2"/>
          <c:tx>
            <c:strRef>
              <c:f>'Level 4+ '!$D$7</c:f>
              <c:strCache>
                <c:ptCount val="1"/>
                <c:pt idx="0">
                  <c:v>East</c:v>
                </c:pt>
              </c:strCache>
            </c:strRef>
          </c:tx>
          <c:spPr>
            <a:ln w="28575" cap="rnd">
              <a:solidFill>
                <a:schemeClr val="accent3"/>
              </a:solidFill>
              <a:round/>
            </a:ln>
            <a:effectLst/>
          </c:spPr>
          <c:marker>
            <c:symbol val="none"/>
          </c:marker>
          <c:cat>
            <c:strRef>
              <c:f>'Level 4+ '!$A$8:$A$11</c:f>
              <c:strCache>
                <c:ptCount val="4"/>
                <c:pt idx="0">
                  <c:v>Jan 2018-Dec 2018</c:v>
                </c:pt>
                <c:pt idx="1">
                  <c:v>Jan 2019-Dec 2019</c:v>
                </c:pt>
                <c:pt idx="2">
                  <c:v>Jan 2020-Dec 2020</c:v>
                </c:pt>
                <c:pt idx="3">
                  <c:v>Jan 2021-Dec 2021</c:v>
                </c:pt>
              </c:strCache>
            </c:strRef>
          </c:cat>
          <c:val>
            <c:numRef>
              <c:f>'Level 4+ '!$D$8:$D$11</c:f>
              <c:numCache>
                <c:formatCode>#,##0.0</c:formatCode>
                <c:ptCount val="4"/>
                <c:pt idx="0">
                  <c:v>35.200000000000003</c:v>
                </c:pt>
                <c:pt idx="1">
                  <c:v>36.799999999999997</c:v>
                </c:pt>
                <c:pt idx="2">
                  <c:v>39.299999999999997</c:v>
                </c:pt>
                <c:pt idx="3">
                  <c:v>39.5</c:v>
                </c:pt>
              </c:numCache>
            </c:numRef>
          </c:val>
          <c:smooth val="0"/>
          <c:extLst>
            <c:ext xmlns:c16="http://schemas.microsoft.com/office/drawing/2014/chart" uri="{C3380CC4-5D6E-409C-BE32-E72D297353CC}">
              <c16:uniqueId val="{00000002-367B-4D99-9F81-295D2EB3B1D7}"/>
            </c:ext>
          </c:extLst>
        </c:ser>
        <c:dLbls>
          <c:showLegendKey val="0"/>
          <c:showVal val="0"/>
          <c:showCatName val="0"/>
          <c:showSerName val="0"/>
          <c:showPercent val="0"/>
          <c:showBubbleSize val="0"/>
        </c:dLbls>
        <c:smooth val="0"/>
        <c:axId val="512727360"/>
        <c:axId val="512729328"/>
      </c:lineChart>
      <c:catAx>
        <c:axId val="5127273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12729328"/>
        <c:crosses val="autoZero"/>
        <c:auto val="1"/>
        <c:lblAlgn val="ctr"/>
        <c:lblOffset val="100"/>
        <c:noMultiLvlLbl val="0"/>
      </c:catAx>
      <c:valAx>
        <c:axId val="512729328"/>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127273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solidFill>
        <a:schemeClr val="tx1"/>
      </a:solid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dirty="0"/>
              <a:t>No Qualification</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[nomis_2022_07_13_132229.xlsx]Data!$B$7</c:f>
              <c:strCache>
                <c:ptCount val="1"/>
                <c:pt idx="0">
                  <c:v>Bedford</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strRef>
              <c:f>[nomis_2022_07_13_132229.xlsx]Data!$A$8:$A$11</c:f>
              <c:strCache>
                <c:ptCount val="4"/>
                <c:pt idx="0">
                  <c:v>Jan 2018-Dec 2018</c:v>
                </c:pt>
                <c:pt idx="1">
                  <c:v>Jan 2019-Dec 2019</c:v>
                </c:pt>
                <c:pt idx="2">
                  <c:v>Jan 2020-Dec 2020</c:v>
                </c:pt>
                <c:pt idx="3">
                  <c:v>Jan 2021-Dec 2021</c:v>
                </c:pt>
              </c:strCache>
            </c:strRef>
          </c:cat>
          <c:val>
            <c:numRef>
              <c:f>[nomis_2022_07_13_132229.xlsx]Data!$B$8:$B$11</c:f>
              <c:numCache>
                <c:formatCode>#,##0.0</c:formatCode>
                <c:ptCount val="4"/>
                <c:pt idx="0">
                  <c:v>8.6</c:v>
                </c:pt>
                <c:pt idx="1">
                  <c:v>8.5</c:v>
                </c:pt>
                <c:pt idx="2">
                  <c:v>3.9</c:v>
                </c:pt>
                <c:pt idx="3">
                  <c:v>5.3</c:v>
                </c:pt>
              </c:numCache>
            </c:numRef>
          </c:val>
          <c:smooth val="0"/>
          <c:extLst>
            <c:ext xmlns:c16="http://schemas.microsoft.com/office/drawing/2014/chart" uri="{C3380CC4-5D6E-409C-BE32-E72D297353CC}">
              <c16:uniqueId val="{00000000-15C0-41E2-ACDE-B6696C597BAF}"/>
            </c:ext>
          </c:extLst>
        </c:ser>
        <c:ser>
          <c:idx val="1"/>
          <c:order val="1"/>
          <c:tx>
            <c:strRef>
              <c:f>[nomis_2022_07_13_132229.xlsx]Data!$C$7</c:f>
              <c:strCache>
                <c:ptCount val="1"/>
                <c:pt idx="0">
                  <c:v>Great Britain</c:v>
                </c:pt>
              </c:strCache>
            </c:strRef>
          </c:tx>
          <c:spPr>
            <a:ln w="28575" cap="rnd">
              <a:solidFill>
                <a:schemeClr val="accent2"/>
              </a:solidFill>
              <a:round/>
            </a:ln>
            <a:effectLst/>
          </c:spPr>
          <c:marker>
            <c:symbol val="none"/>
          </c:marker>
          <c:cat>
            <c:strRef>
              <c:f>[nomis_2022_07_13_132229.xlsx]Data!$A$8:$A$11</c:f>
              <c:strCache>
                <c:ptCount val="4"/>
                <c:pt idx="0">
                  <c:v>Jan 2018-Dec 2018</c:v>
                </c:pt>
                <c:pt idx="1">
                  <c:v>Jan 2019-Dec 2019</c:v>
                </c:pt>
                <c:pt idx="2">
                  <c:v>Jan 2020-Dec 2020</c:v>
                </c:pt>
                <c:pt idx="3">
                  <c:v>Jan 2021-Dec 2021</c:v>
                </c:pt>
              </c:strCache>
            </c:strRef>
          </c:cat>
          <c:val>
            <c:numRef>
              <c:f>[nomis_2022_07_13_132229.xlsx]Data!$C$8:$C$11</c:f>
              <c:numCache>
                <c:formatCode>#,##0.0</c:formatCode>
                <c:ptCount val="4"/>
                <c:pt idx="0">
                  <c:v>7.8</c:v>
                </c:pt>
                <c:pt idx="1">
                  <c:v>7.7</c:v>
                </c:pt>
                <c:pt idx="2">
                  <c:v>6.4</c:v>
                </c:pt>
                <c:pt idx="3">
                  <c:v>6.6</c:v>
                </c:pt>
              </c:numCache>
            </c:numRef>
          </c:val>
          <c:smooth val="0"/>
          <c:extLst>
            <c:ext xmlns:c16="http://schemas.microsoft.com/office/drawing/2014/chart" uri="{C3380CC4-5D6E-409C-BE32-E72D297353CC}">
              <c16:uniqueId val="{00000001-15C0-41E2-ACDE-B6696C597BAF}"/>
            </c:ext>
          </c:extLst>
        </c:ser>
        <c:ser>
          <c:idx val="2"/>
          <c:order val="2"/>
          <c:tx>
            <c:strRef>
              <c:f>[nomis_2022_07_13_132229.xlsx]Data!$D$7</c:f>
              <c:strCache>
                <c:ptCount val="1"/>
                <c:pt idx="0">
                  <c:v>East</c:v>
                </c:pt>
              </c:strCache>
            </c:strRef>
          </c:tx>
          <c:spPr>
            <a:ln w="28575" cap="rnd">
              <a:solidFill>
                <a:schemeClr val="accent3"/>
              </a:solidFill>
              <a:round/>
            </a:ln>
            <a:effectLst/>
          </c:spPr>
          <c:marker>
            <c:symbol val="none"/>
          </c:marker>
          <c:cat>
            <c:strRef>
              <c:f>[nomis_2022_07_13_132229.xlsx]Data!$A$8:$A$11</c:f>
              <c:strCache>
                <c:ptCount val="4"/>
                <c:pt idx="0">
                  <c:v>Jan 2018-Dec 2018</c:v>
                </c:pt>
                <c:pt idx="1">
                  <c:v>Jan 2019-Dec 2019</c:v>
                </c:pt>
                <c:pt idx="2">
                  <c:v>Jan 2020-Dec 2020</c:v>
                </c:pt>
                <c:pt idx="3">
                  <c:v>Jan 2021-Dec 2021</c:v>
                </c:pt>
              </c:strCache>
            </c:strRef>
          </c:cat>
          <c:val>
            <c:numRef>
              <c:f>[nomis_2022_07_13_132229.xlsx]Data!$D$8:$D$11</c:f>
              <c:numCache>
                <c:formatCode>#,##0.0</c:formatCode>
                <c:ptCount val="4"/>
                <c:pt idx="0">
                  <c:v>7.4</c:v>
                </c:pt>
                <c:pt idx="1">
                  <c:v>7.2</c:v>
                </c:pt>
                <c:pt idx="2">
                  <c:v>5.6</c:v>
                </c:pt>
                <c:pt idx="3">
                  <c:v>5.7</c:v>
                </c:pt>
              </c:numCache>
            </c:numRef>
          </c:val>
          <c:smooth val="0"/>
          <c:extLst>
            <c:ext xmlns:c16="http://schemas.microsoft.com/office/drawing/2014/chart" uri="{C3380CC4-5D6E-409C-BE32-E72D297353CC}">
              <c16:uniqueId val="{00000002-15C0-41E2-ACDE-B6696C597BAF}"/>
            </c:ext>
          </c:extLst>
        </c:ser>
        <c:dLbls>
          <c:showLegendKey val="0"/>
          <c:showVal val="0"/>
          <c:showCatName val="0"/>
          <c:showSerName val="0"/>
          <c:showPercent val="0"/>
          <c:showBubbleSize val="0"/>
        </c:dLbls>
        <c:smooth val="0"/>
        <c:axId val="552327472"/>
        <c:axId val="552331080"/>
      </c:lineChart>
      <c:catAx>
        <c:axId val="5523274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52331080"/>
        <c:crosses val="autoZero"/>
        <c:auto val="1"/>
        <c:lblAlgn val="ctr"/>
        <c:lblOffset val="100"/>
        <c:noMultiLvlLbl val="0"/>
      </c:catAx>
      <c:valAx>
        <c:axId val="552331080"/>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5232747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solidFill>
        <a:schemeClr val="tx1"/>
      </a:solid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78427" cy="511731"/>
          </a:xfrm>
          <a:prstGeom prst="rect">
            <a:avLst/>
          </a:prstGeom>
        </p:spPr>
        <p:txBody>
          <a:bodyPr vert="horz" lIns="94796" tIns="47398" rIns="94796" bIns="47398" rtlCol="0"/>
          <a:lstStyle>
            <a:lvl1pPr algn="l">
              <a:defRPr sz="1200"/>
            </a:lvl1pPr>
          </a:lstStyle>
          <a:p>
            <a:endParaRPr lang="en-GB" dirty="0"/>
          </a:p>
        </p:txBody>
      </p:sp>
      <p:sp>
        <p:nvSpPr>
          <p:cNvPr id="3" name="Date Placeholder 2"/>
          <p:cNvSpPr>
            <a:spLocks noGrp="1"/>
          </p:cNvSpPr>
          <p:nvPr>
            <p:ph type="dt" idx="1"/>
          </p:nvPr>
        </p:nvSpPr>
        <p:spPr>
          <a:xfrm>
            <a:off x="4023993" y="0"/>
            <a:ext cx="3078427" cy="511731"/>
          </a:xfrm>
          <a:prstGeom prst="rect">
            <a:avLst/>
          </a:prstGeom>
        </p:spPr>
        <p:txBody>
          <a:bodyPr vert="horz" lIns="94796" tIns="47398" rIns="94796" bIns="47398" rtlCol="0"/>
          <a:lstStyle>
            <a:lvl1pPr algn="r">
              <a:defRPr sz="1200"/>
            </a:lvl1pPr>
          </a:lstStyle>
          <a:p>
            <a:fld id="{C8DD682C-D65F-49D6-81DB-B6827ED5CDAE}" type="datetimeFigureOut">
              <a:rPr lang="en-GB" smtClean="0"/>
              <a:t>17/04/2023</a:t>
            </a:fld>
            <a:endParaRPr lang="en-GB" dirty="0"/>
          </a:p>
        </p:txBody>
      </p:sp>
      <p:sp>
        <p:nvSpPr>
          <p:cNvPr id="4" name="Slide Image Placeholder 3"/>
          <p:cNvSpPr>
            <a:spLocks noGrp="1" noRot="1" noChangeAspect="1"/>
          </p:cNvSpPr>
          <p:nvPr>
            <p:ph type="sldImg" idx="2"/>
          </p:nvPr>
        </p:nvSpPr>
        <p:spPr>
          <a:xfrm>
            <a:off x="993775" y="768350"/>
            <a:ext cx="5116513" cy="3836988"/>
          </a:xfrm>
          <a:prstGeom prst="rect">
            <a:avLst/>
          </a:prstGeom>
          <a:noFill/>
          <a:ln w="12700">
            <a:solidFill>
              <a:prstClr val="black"/>
            </a:solidFill>
          </a:ln>
        </p:spPr>
        <p:txBody>
          <a:bodyPr vert="horz" lIns="94796" tIns="47398" rIns="94796" bIns="47398" rtlCol="0" anchor="ctr"/>
          <a:lstStyle/>
          <a:p>
            <a:endParaRPr lang="en-GB" dirty="0"/>
          </a:p>
        </p:txBody>
      </p:sp>
      <p:sp>
        <p:nvSpPr>
          <p:cNvPr id="5" name="Notes Placeholder 4"/>
          <p:cNvSpPr>
            <a:spLocks noGrp="1"/>
          </p:cNvSpPr>
          <p:nvPr>
            <p:ph type="body" sz="quarter" idx="3"/>
          </p:nvPr>
        </p:nvSpPr>
        <p:spPr>
          <a:xfrm>
            <a:off x="710407" y="4861442"/>
            <a:ext cx="5683250" cy="4605576"/>
          </a:xfrm>
          <a:prstGeom prst="rect">
            <a:avLst/>
          </a:prstGeom>
        </p:spPr>
        <p:txBody>
          <a:bodyPr vert="horz" lIns="94796" tIns="47398" rIns="94796" bIns="4739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721106"/>
            <a:ext cx="3078427" cy="511731"/>
          </a:xfrm>
          <a:prstGeom prst="rect">
            <a:avLst/>
          </a:prstGeom>
        </p:spPr>
        <p:txBody>
          <a:bodyPr vert="horz" lIns="94796" tIns="47398" rIns="94796" bIns="47398" rtlCol="0" anchor="b"/>
          <a:lstStyle>
            <a:lvl1pPr algn="l">
              <a:defRPr sz="1200"/>
            </a:lvl1pPr>
          </a:lstStyle>
          <a:p>
            <a:endParaRPr lang="en-GB" dirty="0"/>
          </a:p>
        </p:txBody>
      </p:sp>
      <p:sp>
        <p:nvSpPr>
          <p:cNvPr id="7" name="Slide Number Placeholder 6"/>
          <p:cNvSpPr>
            <a:spLocks noGrp="1"/>
          </p:cNvSpPr>
          <p:nvPr>
            <p:ph type="sldNum" sz="quarter" idx="5"/>
          </p:nvPr>
        </p:nvSpPr>
        <p:spPr>
          <a:xfrm>
            <a:off x="4023993" y="9721106"/>
            <a:ext cx="3078427" cy="511731"/>
          </a:xfrm>
          <a:prstGeom prst="rect">
            <a:avLst/>
          </a:prstGeom>
        </p:spPr>
        <p:txBody>
          <a:bodyPr vert="horz" lIns="94796" tIns="47398" rIns="94796" bIns="47398" rtlCol="0" anchor="b"/>
          <a:lstStyle>
            <a:lvl1pPr algn="r">
              <a:defRPr sz="1200"/>
            </a:lvl1pPr>
          </a:lstStyle>
          <a:p>
            <a:fld id="{14266759-B8D3-41E6-BBB6-E972093DB424}" type="slidenum">
              <a:rPr lang="en-GB" smtClean="0"/>
              <a:t>‹#›</a:t>
            </a:fld>
            <a:endParaRPr lang="en-GB" dirty="0"/>
          </a:p>
        </p:txBody>
      </p:sp>
    </p:spTree>
    <p:extLst>
      <p:ext uri="{BB962C8B-B14F-4D97-AF65-F5344CB8AC3E}">
        <p14:creationId xmlns:p14="http://schemas.microsoft.com/office/powerpoint/2010/main" val="32188016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4266759-B8D3-41E6-BBB6-E972093DB424}" type="slidenum">
              <a:rPr lang="en-GB" smtClean="0"/>
              <a:t>1</a:t>
            </a:fld>
            <a:endParaRPr lang="en-GB" dirty="0"/>
          </a:p>
        </p:txBody>
      </p:sp>
    </p:spTree>
    <p:extLst>
      <p:ext uri="{BB962C8B-B14F-4D97-AF65-F5344CB8AC3E}">
        <p14:creationId xmlns:p14="http://schemas.microsoft.com/office/powerpoint/2010/main" val="41936600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8E59116-4442-407C-9DA6-6C0635FFFD9B}" type="slidenum">
              <a:rPr lang="en-GB" smtClean="0"/>
              <a:t>2</a:t>
            </a:fld>
            <a:endParaRPr lang="en-GB" dirty="0"/>
          </a:p>
        </p:txBody>
      </p:sp>
    </p:spTree>
    <p:extLst>
      <p:ext uri="{BB962C8B-B14F-4D97-AF65-F5344CB8AC3E}">
        <p14:creationId xmlns:p14="http://schemas.microsoft.com/office/powerpoint/2010/main" val="7573076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4266759-B8D3-41E6-BBB6-E972093DB424}" type="slidenum">
              <a:rPr lang="en-GB" smtClean="0"/>
              <a:t>3</a:t>
            </a:fld>
            <a:endParaRPr lang="en-GB" dirty="0"/>
          </a:p>
        </p:txBody>
      </p:sp>
    </p:spTree>
    <p:extLst>
      <p:ext uri="{BB962C8B-B14F-4D97-AF65-F5344CB8AC3E}">
        <p14:creationId xmlns:p14="http://schemas.microsoft.com/office/powerpoint/2010/main" val="38900564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4266759-B8D3-41E6-BBB6-E972093DB424}" type="slidenum">
              <a:rPr lang="en-GB" smtClean="0"/>
              <a:t>4</a:t>
            </a:fld>
            <a:endParaRPr lang="en-GB" dirty="0"/>
          </a:p>
        </p:txBody>
      </p:sp>
    </p:spTree>
    <p:extLst>
      <p:ext uri="{BB962C8B-B14F-4D97-AF65-F5344CB8AC3E}">
        <p14:creationId xmlns:p14="http://schemas.microsoft.com/office/powerpoint/2010/main" val="20062744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4266759-B8D3-41E6-BBB6-E972093DB424}" type="slidenum">
              <a:rPr lang="en-GB" smtClean="0"/>
              <a:t>6</a:t>
            </a:fld>
            <a:endParaRPr lang="en-GB" dirty="0"/>
          </a:p>
        </p:txBody>
      </p:sp>
    </p:spTree>
    <p:extLst>
      <p:ext uri="{BB962C8B-B14F-4D97-AF65-F5344CB8AC3E}">
        <p14:creationId xmlns:p14="http://schemas.microsoft.com/office/powerpoint/2010/main" val="21208646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C0DCF7E-AB86-4522-9F9E-4C452F3C5C1C}" type="datetimeFigureOut">
              <a:rPr lang="en-GB" smtClean="0"/>
              <a:t>17/04/2023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04AA81A-3125-40FB-8F8D-CFA7FF01F7BF}" type="slidenum">
              <a:rPr lang="en-GB" smtClean="0"/>
              <a:t>‹#›</a:t>
            </a:fld>
            <a:endParaRPr lang="en-GB" dirty="0"/>
          </a:p>
        </p:txBody>
      </p:sp>
    </p:spTree>
    <p:extLst>
      <p:ext uri="{BB962C8B-B14F-4D97-AF65-F5344CB8AC3E}">
        <p14:creationId xmlns:p14="http://schemas.microsoft.com/office/powerpoint/2010/main" val="884707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C0DCF7E-AB86-4522-9F9E-4C452F3C5C1C}" type="datetimeFigureOut">
              <a:rPr lang="en-GB" smtClean="0"/>
              <a:t>17/04/2023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04AA81A-3125-40FB-8F8D-CFA7FF01F7BF}" type="slidenum">
              <a:rPr lang="en-GB" smtClean="0"/>
              <a:t>‹#›</a:t>
            </a:fld>
            <a:endParaRPr lang="en-GB" dirty="0"/>
          </a:p>
        </p:txBody>
      </p:sp>
    </p:spTree>
    <p:extLst>
      <p:ext uri="{BB962C8B-B14F-4D97-AF65-F5344CB8AC3E}">
        <p14:creationId xmlns:p14="http://schemas.microsoft.com/office/powerpoint/2010/main" val="25369351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C0DCF7E-AB86-4522-9F9E-4C452F3C5C1C}" type="datetimeFigureOut">
              <a:rPr lang="en-GB" smtClean="0"/>
              <a:t>17/04/2023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04AA81A-3125-40FB-8F8D-CFA7FF01F7BF}" type="slidenum">
              <a:rPr lang="en-GB" smtClean="0"/>
              <a:t>‹#›</a:t>
            </a:fld>
            <a:endParaRPr lang="en-GB" dirty="0"/>
          </a:p>
        </p:txBody>
      </p:sp>
    </p:spTree>
    <p:extLst>
      <p:ext uri="{BB962C8B-B14F-4D97-AF65-F5344CB8AC3E}">
        <p14:creationId xmlns:p14="http://schemas.microsoft.com/office/powerpoint/2010/main" val="1573252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C0DCF7E-AB86-4522-9F9E-4C452F3C5C1C}" type="datetimeFigureOut">
              <a:rPr lang="en-GB" smtClean="0"/>
              <a:t>17/04/2023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04AA81A-3125-40FB-8F8D-CFA7FF01F7BF}" type="slidenum">
              <a:rPr lang="en-GB" smtClean="0"/>
              <a:t>‹#›</a:t>
            </a:fld>
            <a:endParaRPr lang="en-GB" dirty="0"/>
          </a:p>
        </p:txBody>
      </p:sp>
    </p:spTree>
    <p:extLst>
      <p:ext uri="{BB962C8B-B14F-4D97-AF65-F5344CB8AC3E}">
        <p14:creationId xmlns:p14="http://schemas.microsoft.com/office/powerpoint/2010/main" val="4248860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0DCF7E-AB86-4522-9F9E-4C452F3C5C1C}" type="datetimeFigureOut">
              <a:rPr lang="en-GB" smtClean="0"/>
              <a:t>17/04/2023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04AA81A-3125-40FB-8F8D-CFA7FF01F7BF}" type="slidenum">
              <a:rPr lang="en-GB" smtClean="0"/>
              <a:t>‹#›</a:t>
            </a:fld>
            <a:endParaRPr lang="en-GB" dirty="0"/>
          </a:p>
        </p:txBody>
      </p:sp>
    </p:spTree>
    <p:extLst>
      <p:ext uri="{BB962C8B-B14F-4D97-AF65-F5344CB8AC3E}">
        <p14:creationId xmlns:p14="http://schemas.microsoft.com/office/powerpoint/2010/main" val="2169398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C0DCF7E-AB86-4522-9F9E-4C452F3C5C1C}" type="datetimeFigureOut">
              <a:rPr lang="en-GB" smtClean="0"/>
              <a:t>17/04/2023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04AA81A-3125-40FB-8F8D-CFA7FF01F7BF}" type="slidenum">
              <a:rPr lang="en-GB" smtClean="0"/>
              <a:t>‹#›</a:t>
            </a:fld>
            <a:endParaRPr lang="en-GB" dirty="0"/>
          </a:p>
        </p:txBody>
      </p:sp>
    </p:spTree>
    <p:extLst>
      <p:ext uri="{BB962C8B-B14F-4D97-AF65-F5344CB8AC3E}">
        <p14:creationId xmlns:p14="http://schemas.microsoft.com/office/powerpoint/2010/main" val="763452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C0DCF7E-AB86-4522-9F9E-4C452F3C5C1C}" type="datetimeFigureOut">
              <a:rPr lang="en-GB" smtClean="0"/>
              <a:t>17/04/2023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404AA81A-3125-40FB-8F8D-CFA7FF01F7BF}" type="slidenum">
              <a:rPr lang="en-GB" smtClean="0"/>
              <a:t>‹#›</a:t>
            </a:fld>
            <a:endParaRPr lang="en-GB" dirty="0"/>
          </a:p>
        </p:txBody>
      </p:sp>
    </p:spTree>
    <p:extLst>
      <p:ext uri="{BB962C8B-B14F-4D97-AF65-F5344CB8AC3E}">
        <p14:creationId xmlns:p14="http://schemas.microsoft.com/office/powerpoint/2010/main" val="2777565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C0DCF7E-AB86-4522-9F9E-4C452F3C5C1C}" type="datetimeFigureOut">
              <a:rPr lang="en-GB" smtClean="0"/>
              <a:t>17/04/2023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404AA81A-3125-40FB-8F8D-CFA7FF01F7BF}" type="slidenum">
              <a:rPr lang="en-GB" smtClean="0"/>
              <a:t>‹#›</a:t>
            </a:fld>
            <a:endParaRPr lang="en-GB" dirty="0"/>
          </a:p>
        </p:txBody>
      </p:sp>
    </p:spTree>
    <p:extLst>
      <p:ext uri="{BB962C8B-B14F-4D97-AF65-F5344CB8AC3E}">
        <p14:creationId xmlns:p14="http://schemas.microsoft.com/office/powerpoint/2010/main" val="11324534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0DCF7E-AB86-4522-9F9E-4C452F3C5C1C}" type="datetimeFigureOut">
              <a:rPr lang="en-GB" smtClean="0"/>
              <a:t>17/04/2023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404AA81A-3125-40FB-8F8D-CFA7FF01F7BF}" type="slidenum">
              <a:rPr lang="en-GB" smtClean="0"/>
              <a:t>‹#›</a:t>
            </a:fld>
            <a:endParaRPr lang="en-GB" dirty="0"/>
          </a:p>
        </p:txBody>
      </p:sp>
    </p:spTree>
    <p:extLst>
      <p:ext uri="{BB962C8B-B14F-4D97-AF65-F5344CB8AC3E}">
        <p14:creationId xmlns:p14="http://schemas.microsoft.com/office/powerpoint/2010/main" val="36134105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C0DCF7E-AB86-4522-9F9E-4C452F3C5C1C}" type="datetimeFigureOut">
              <a:rPr lang="en-GB" smtClean="0"/>
              <a:t>17/04/2023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04AA81A-3125-40FB-8F8D-CFA7FF01F7BF}" type="slidenum">
              <a:rPr lang="en-GB" smtClean="0"/>
              <a:t>‹#›</a:t>
            </a:fld>
            <a:endParaRPr lang="en-GB" dirty="0"/>
          </a:p>
        </p:txBody>
      </p:sp>
    </p:spTree>
    <p:extLst>
      <p:ext uri="{BB962C8B-B14F-4D97-AF65-F5344CB8AC3E}">
        <p14:creationId xmlns:p14="http://schemas.microsoft.com/office/powerpoint/2010/main" val="2779859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C0DCF7E-AB86-4522-9F9E-4C452F3C5C1C}" type="datetimeFigureOut">
              <a:rPr lang="en-GB" smtClean="0"/>
              <a:t>17/04/2023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04AA81A-3125-40FB-8F8D-CFA7FF01F7BF}" type="slidenum">
              <a:rPr lang="en-GB" smtClean="0"/>
              <a:t>‹#›</a:t>
            </a:fld>
            <a:endParaRPr lang="en-GB" dirty="0"/>
          </a:p>
        </p:txBody>
      </p:sp>
    </p:spTree>
    <p:extLst>
      <p:ext uri="{BB962C8B-B14F-4D97-AF65-F5344CB8AC3E}">
        <p14:creationId xmlns:p14="http://schemas.microsoft.com/office/powerpoint/2010/main" val="26873583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0DCF7E-AB86-4522-9F9E-4C452F3C5C1C}" type="datetimeFigureOut">
              <a:rPr lang="en-GB" smtClean="0"/>
              <a:t>17/04/2023</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4AA81A-3125-40FB-8F8D-CFA7FF01F7BF}" type="slidenum">
              <a:rPr lang="en-GB" smtClean="0"/>
              <a:t>‹#›</a:t>
            </a:fld>
            <a:endParaRPr lang="en-GB" dirty="0"/>
          </a:p>
        </p:txBody>
      </p:sp>
    </p:spTree>
    <p:extLst>
      <p:ext uri="{BB962C8B-B14F-4D97-AF65-F5344CB8AC3E}">
        <p14:creationId xmlns:p14="http://schemas.microsoft.com/office/powerpoint/2010/main" val="5242045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66682" y="2780992"/>
            <a:ext cx="7810636" cy="2857808"/>
          </a:xfrm>
        </p:spPr>
        <p:txBody>
          <a:bodyPr>
            <a:noAutofit/>
          </a:bodyPr>
          <a:lstStyle/>
          <a:p>
            <a:r>
              <a:rPr lang="en-GB" sz="5400" i="1" dirty="0"/>
              <a:t>Bedford Borough’s Labour Market:</a:t>
            </a:r>
            <a:br>
              <a:rPr lang="en-GB" sz="5400" i="1" dirty="0"/>
            </a:br>
            <a:br>
              <a:rPr lang="en-GB" sz="5400" i="1" dirty="0"/>
            </a:br>
            <a:r>
              <a:rPr lang="en-GB" sz="5400" i="1" dirty="0"/>
              <a:t>Q1/2/3 2022/23 </a:t>
            </a:r>
            <a:br>
              <a:rPr lang="en-GB" sz="5400" dirty="0"/>
            </a:br>
            <a:r>
              <a:rPr lang="en-GB" sz="5400" dirty="0"/>
              <a:t> </a:t>
            </a:r>
          </a:p>
        </p:txBody>
      </p:sp>
      <p:pic>
        <p:nvPicPr>
          <p:cNvPr id="1026" name="Picture 2" descr="\\BB-FP02\ShareF\Superduey\Users\EDCS\Ecdev\ECDEVUNT\EMarcham\Admin\Beds Borough General\Council%20Landscape%20Colour.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55776" y="501420"/>
            <a:ext cx="3764772" cy="12961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8489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p:cNvPicPr>
            <a:picLocks noChangeAspect="1"/>
          </p:cNvPicPr>
          <p:nvPr/>
        </p:nvPicPr>
        <p:blipFill rotWithShape="1">
          <a:blip r:embed="rId3"/>
          <a:srcRect l="56414" t="9827" r="6724" b="22840"/>
          <a:stretch/>
        </p:blipFill>
        <p:spPr>
          <a:xfrm rot="16200000">
            <a:off x="1541653" y="1507462"/>
            <a:ext cx="6762379" cy="3938776"/>
          </a:xfrm>
          <a:prstGeom prst="rect">
            <a:avLst/>
          </a:prstGeom>
        </p:spPr>
      </p:pic>
      <p:sp>
        <p:nvSpPr>
          <p:cNvPr id="3" name="TextBox 2"/>
          <p:cNvSpPr txBox="1"/>
          <p:nvPr/>
        </p:nvSpPr>
        <p:spPr>
          <a:xfrm>
            <a:off x="5848775" y="6497049"/>
            <a:ext cx="3123449" cy="276999"/>
          </a:xfrm>
          <a:prstGeom prst="rect">
            <a:avLst/>
          </a:prstGeom>
          <a:noFill/>
        </p:spPr>
        <p:txBody>
          <a:bodyPr wrap="square" rtlCol="0">
            <a:spAutoFit/>
          </a:bodyPr>
          <a:lstStyle/>
          <a:p>
            <a:r>
              <a:rPr lang="en-GB" sz="1200" dirty="0"/>
              <a:t>Source: NOMIS. Data </a:t>
            </a:r>
            <a:r>
              <a:rPr lang="en-GB" sz="1200"/>
              <a:t>extracted 09-11-2022</a:t>
            </a:r>
            <a:endParaRPr lang="en-GB" sz="1200" dirty="0"/>
          </a:p>
        </p:txBody>
      </p:sp>
      <p:sp>
        <p:nvSpPr>
          <p:cNvPr id="2" name="Title 1"/>
          <p:cNvSpPr>
            <a:spLocks noGrp="1"/>
          </p:cNvSpPr>
          <p:nvPr>
            <p:ph type="title"/>
          </p:nvPr>
        </p:nvSpPr>
        <p:spPr>
          <a:xfrm>
            <a:off x="611560" y="870631"/>
            <a:ext cx="8229600" cy="1143000"/>
          </a:xfrm>
          <a:noFill/>
        </p:spPr>
        <p:txBody>
          <a:bodyPr>
            <a:normAutofit fontScale="90000"/>
          </a:bodyPr>
          <a:lstStyle/>
          <a:p>
            <a:r>
              <a:rPr lang="en-GB" i="1" dirty="0"/>
              <a:t>Bedford Borough’s Economy: </a:t>
            </a:r>
            <a:br>
              <a:rPr lang="en-GB" dirty="0"/>
            </a:br>
            <a:r>
              <a:rPr lang="en-GB" dirty="0"/>
              <a:t>Key Statistics </a:t>
            </a:r>
          </a:p>
        </p:txBody>
      </p:sp>
      <p:sp>
        <p:nvSpPr>
          <p:cNvPr id="9" name="TextBox 8"/>
          <p:cNvSpPr txBox="1"/>
          <p:nvPr/>
        </p:nvSpPr>
        <p:spPr>
          <a:xfrm>
            <a:off x="6444208" y="3107518"/>
            <a:ext cx="3267537" cy="369332"/>
          </a:xfrm>
          <a:prstGeom prst="rect">
            <a:avLst/>
          </a:prstGeom>
          <a:noFill/>
        </p:spPr>
        <p:txBody>
          <a:bodyPr wrap="square" rtlCol="0">
            <a:spAutoFit/>
          </a:bodyPr>
          <a:lstStyle/>
          <a:p>
            <a:r>
              <a:rPr lang="en-GB" dirty="0"/>
              <a:t>Over 7,000 businesses</a:t>
            </a:r>
          </a:p>
        </p:txBody>
      </p:sp>
      <p:sp>
        <p:nvSpPr>
          <p:cNvPr id="6" name="TextBox 5"/>
          <p:cNvSpPr txBox="1"/>
          <p:nvPr/>
        </p:nvSpPr>
        <p:spPr>
          <a:xfrm>
            <a:off x="467008" y="4137886"/>
            <a:ext cx="2486446" cy="1754326"/>
          </a:xfrm>
          <a:prstGeom prst="rect">
            <a:avLst/>
          </a:prstGeom>
          <a:noFill/>
        </p:spPr>
        <p:txBody>
          <a:bodyPr wrap="square" rtlCol="0">
            <a:spAutoFit/>
          </a:bodyPr>
          <a:lstStyle/>
          <a:p>
            <a:r>
              <a:rPr lang="en-GB" dirty="0"/>
              <a:t>Key Sectors:</a:t>
            </a:r>
          </a:p>
          <a:p>
            <a:r>
              <a:rPr lang="en-GB" dirty="0"/>
              <a:t> - Logistics </a:t>
            </a:r>
          </a:p>
          <a:p>
            <a:r>
              <a:rPr lang="en-GB" dirty="0"/>
              <a:t> - Advanced Engineering  </a:t>
            </a:r>
          </a:p>
          <a:p>
            <a:r>
              <a:rPr lang="en-GB" dirty="0"/>
              <a:t> - Creative </a:t>
            </a:r>
          </a:p>
          <a:p>
            <a:r>
              <a:rPr lang="en-GB" dirty="0"/>
              <a:t> - Food &amp; Drink </a:t>
            </a:r>
          </a:p>
          <a:p>
            <a:endParaRPr lang="en-GB" dirty="0"/>
          </a:p>
        </p:txBody>
      </p:sp>
      <p:sp>
        <p:nvSpPr>
          <p:cNvPr id="12" name="TextBox 11"/>
          <p:cNvSpPr txBox="1"/>
          <p:nvPr/>
        </p:nvSpPr>
        <p:spPr>
          <a:xfrm>
            <a:off x="455690" y="2340425"/>
            <a:ext cx="2247346" cy="369332"/>
          </a:xfrm>
          <a:prstGeom prst="rect">
            <a:avLst/>
          </a:prstGeom>
          <a:noFill/>
        </p:spPr>
        <p:txBody>
          <a:bodyPr wrap="none" rtlCol="0">
            <a:spAutoFit/>
          </a:bodyPr>
          <a:lstStyle/>
          <a:p>
            <a:r>
              <a:rPr lang="en-GB" dirty="0"/>
              <a:t>79,000 employee jobs</a:t>
            </a:r>
          </a:p>
        </p:txBody>
      </p:sp>
      <p:pic>
        <p:nvPicPr>
          <p:cNvPr id="2050" name="Picture 2" descr="\\BB-FP02\ShareF\Superduey\Users\EDCS\Ecdev\ECDEVUNT\EMarcham\Admin\Beds Borough General\Council%20Landscape%20Colour.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03848" y="1186"/>
            <a:ext cx="2256284" cy="7767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75130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5038" y="389757"/>
            <a:ext cx="9144000" cy="682205"/>
          </a:xfrm>
          <a:prstGeom prst="rect">
            <a:avLst/>
          </a:prstGeom>
          <a:no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3200" b="1" dirty="0"/>
              <a:t>Bedford Borough’s Economy: </a:t>
            </a:r>
            <a:r>
              <a:rPr lang="en-GB" sz="3200" b="1" i="1" dirty="0"/>
              <a:t>Yearly Comparison  </a:t>
            </a:r>
            <a:endParaRPr lang="en-GB" sz="3200" b="1" i="1" dirty="0">
              <a:solidFill>
                <a:schemeClr val="accent1">
                  <a:lumMod val="75000"/>
                </a:schemeClr>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3043883736"/>
              </p:ext>
            </p:extLst>
          </p:nvPr>
        </p:nvGraphicFramePr>
        <p:xfrm>
          <a:off x="373862" y="1508162"/>
          <a:ext cx="8386202" cy="4778950"/>
        </p:xfrm>
        <a:graphic>
          <a:graphicData uri="http://schemas.openxmlformats.org/drawingml/2006/table">
            <a:tbl>
              <a:tblPr firstRow="1" bandRow="1">
                <a:tableStyleId>{7DF18680-E054-41AD-8BC1-D1AEF772440D}</a:tableStyleId>
              </a:tblPr>
              <a:tblGrid>
                <a:gridCol w="1796622">
                  <a:extLst>
                    <a:ext uri="{9D8B030D-6E8A-4147-A177-3AD203B41FA5}">
                      <a16:colId xmlns:a16="http://schemas.microsoft.com/office/drawing/2014/main" val="2815588735"/>
                    </a:ext>
                  </a:extLst>
                </a:gridCol>
                <a:gridCol w="1760276">
                  <a:extLst>
                    <a:ext uri="{9D8B030D-6E8A-4147-A177-3AD203B41FA5}">
                      <a16:colId xmlns:a16="http://schemas.microsoft.com/office/drawing/2014/main" val="1529051556"/>
                    </a:ext>
                  </a:extLst>
                </a:gridCol>
                <a:gridCol w="1543454">
                  <a:extLst>
                    <a:ext uri="{9D8B030D-6E8A-4147-A177-3AD203B41FA5}">
                      <a16:colId xmlns:a16="http://schemas.microsoft.com/office/drawing/2014/main" val="3659149742"/>
                    </a:ext>
                  </a:extLst>
                </a:gridCol>
                <a:gridCol w="1642925">
                  <a:extLst>
                    <a:ext uri="{9D8B030D-6E8A-4147-A177-3AD203B41FA5}">
                      <a16:colId xmlns:a16="http://schemas.microsoft.com/office/drawing/2014/main" val="2701170998"/>
                    </a:ext>
                  </a:extLst>
                </a:gridCol>
                <a:gridCol w="1642925">
                  <a:extLst>
                    <a:ext uri="{9D8B030D-6E8A-4147-A177-3AD203B41FA5}">
                      <a16:colId xmlns:a16="http://schemas.microsoft.com/office/drawing/2014/main" val="941111471"/>
                    </a:ext>
                  </a:extLst>
                </a:gridCol>
              </a:tblGrid>
              <a:tr h="503653">
                <a:tc gridSpan="2">
                  <a:txBody>
                    <a:bodyPr/>
                    <a:lstStyle/>
                    <a:p>
                      <a:pPr algn="ctr"/>
                      <a:endParaRPr lang="en-GB" sz="1050"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105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050" baseline="0" dirty="0">
                          <a:solidFill>
                            <a:schemeClr val="tx1"/>
                          </a:solidFill>
                        </a:rPr>
                        <a:t>2021/ 1 year prior</a:t>
                      </a:r>
                      <a:endParaRPr lang="en-GB" sz="105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050" dirty="0">
                          <a:solidFill>
                            <a:schemeClr val="tx1"/>
                          </a:solidFill>
                        </a:rPr>
                        <a:t>2022/ Most up to date data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050" dirty="0">
                          <a:solidFill>
                            <a:schemeClr val="tx1"/>
                          </a:solidFill>
                        </a:rPr>
                        <a:t>Movement</a:t>
                      </a:r>
                      <a:r>
                        <a:rPr lang="en-GB" sz="1050" baseline="0" dirty="0">
                          <a:solidFill>
                            <a:schemeClr val="tx1"/>
                          </a:solidFill>
                        </a:rPr>
                        <a:t> </a:t>
                      </a:r>
                      <a:endParaRPr lang="en-GB" sz="105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25293279"/>
                  </a:ext>
                </a:extLst>
              </a:tr>
              <a:tr h="382494">
                <a:tc gridSpan="2">
                  <a:txBody>
                    <a:bodyPr/>
                    <a:lstStyle/>
                    <a:p>
                      <a:pPr algn="ctr"/>
                      <a:r>
                        <a:rPr lang="en-GB" sz="1050" dirty="0">
                          <a:solidFill>
                            <a:schemeClr val="tx1"/>
                          </a:solidFill>
                        </a:rPr>
                        <a:t>Total Population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105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050" dirty="0">
                          <a:solidFill>
                            <a:schemeClr val="tx1"/>
                          </a:solidFill>
                        </a:rPr>
                        <a:t>174,700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050" dirty="0">
                          <a:solidFill>
                            <a:schemeClr val="tx1"/>
                          </a:solidFill>
                        </a:rPr>
                        <a:t>185,800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050" dirty="0">
                          <a:solidFill>
                            <a:schemeClr val="tx1"/>
                          </a:solidFill>
                        </a:rPr>
                        <a:t>Up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2958245383"/>
                  </a:ext>
                </a:extLst>
              </a:tr>
              <a:tr h="405758">
                <a:tc gridSpan="2">
                  <a:txBody>
                    <a:bodyPr/>
                    <a:lstStyle/>
                    <a:p>
                      <a:pPr algn="ctr"/>
                      <a:r>
                        <a:rPr lang="en-GB" sz="1050" dirty="0">
                          <a:solidFill>
                            <a:schemeClr val="tx1"/>
                          </a:solidFill>
                        </a:rPr>
                        <a:t>Total</a:t>
                      </a:r>
                      <a:r>
                        <a:rPr lang="en-GB" sz="1050" baseline="0" dirty="0">
                          <a:solidFill>
                            <a:schemeClr val="tx1"/>
                          </a:solidFill>
                        </a:rPr>
                        <a:t> w</a:t>
                      </a:r>
                      <a:r>
                        <a:rPr lang="en-GB" sz="1050" dirty="0">
                          <a:solidFill>
                            <a:schemeClr val="tx1"/>
                          </a:solidFill>
                        </a:rPr>
                        <a:t>orking age population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105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050" dirty="0">
                          <a:solidFill>
                            <a:schemeClr val="tx1"/>
                          </a:solidFill>
                        </a:rPr>
                        <a:t>106,400 (60.9%)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050" dirty="0">
                          <a:solidFill>
                            <a:schemeClr val="tx1"/>
                          </a:solidFill>
                        </a:rPr>
                        <a:t>117,400 (63.2%)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000" dirty="0">
                          <a:solidFill>
                            <a:schemeClr val="tx1"/>
                          </a:solidFill>
                        </a:rPr>
                        <a:t>Up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EC0"/>
                    </a:solidFill>
                  </a:tcPr>
                </a:tc>
                <a:extLst>
                  <a:ext uri="{0D108BD9-81ED-4DB2-BD59-A6C34878D82A}">
                    <a16:rowId xmlns:a16="http://schemas.microsoft.com/office/drawing/2014/main" val="3694643816"/>
                  </a:ext>
                </a:extLst>
              </a:tr>
              <a:tr h="508403">
                <a:tc gridSpan="2">
                  <a:txBody>
                    <a:bodyPr/>
                    <a:lstStyle/>
                    <a:p>
                      <a:pPr algn="ctr"/>
                      <a:r>
                        <a:rPr lang="en-GB" sz="1050" dirty="0">
                          <a:solidFill>
                            <a:schemeClr val="tx1"/>
                          </a:solidFill>
                        </a:rPr>
                        <a:t>% of the working age population</a:t>
                      </a:r>
                      <a:r>
                        <a:rPr lang="en-GB" sz="1050" baseline="0" dirty="0">
                          <a:solidFill>
                            <a:schemeClr val="tx1"/>
                          </a:solidFill>
                        </a:rPr>
                        <a:t> that are in employment </a:t>
                      </a:r>
                      <a:endParaRPr lang="en-GB" sz="105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hMerge="1">
                  <a:txBody>
                    <a:bodyPr/>
                    <a:lstStyle/>
                    <a:p>
                      <a:pPr algn="ctr"/>
                      <a:endParaRPr lang="en-GB" sz="105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r>
                        <a:rPr lang="en-GB" sz="1050" dirty="0">
                          <a:solidFill>
                            <a:schemeClr val="tx1"/>
                          </a:solidFill>
                        </a:rPr>
                        <a:t>72.9%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r>
                        <a:rPr lang="en-GB" sz="1050" dirty="0">
                          <a:solidFill>
                            <a:schemeClr val="tx1"/>
                          </a:solidFill>
                        </a:rPr>
                        <a:t>75.5%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5F1"/>
                    </a:solidFill>
                  </a:tcPr>
                </a:tc>
                <a:tc>
                  <a:txBody>
                    <a:bodyPr/>
                    <a:lstStyle/>
                    <a:p>
                      <a:pPr algn="ctr"/>
                      <a:r>
                        <a:rPr lang="en-GB" sz="1050" dirty="0">
                          <a:solidFill>
                            <a:schemeClr val="tx1"/>
                          </a:solidFill>
                        </a:rPr>
                        <a:t>Up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EC0"/>
                    </a:solidFill>
                  </a:tcPr>
                </a:tc>
                <a:extLst>
                  <a:ext uri="{0D108BD9-81ED-4DB2-BD59-A6C34878D82A}">
                    <a16:rowId xmlns:a16="http://schemas.microsoft.com/office/drawing/2014/main" val="1344544711"/>
                  </a:ext>
                </a:extLst>
              </a:tr>
              <a:tr h="1015081">
                <a:tc gridSpan="2">
                  <a:txBody>
                    <a:bodyPr/>
                    <a:lstStyle/>
                    <a:p>
                      <a:pPr algn="ctr"/>
                      <a:r>
                        <a:rPr lang="en-GB" sz="1050" dirty="0">
                          <a:solidFill>
                            <a:schemeClr val="tx1"/>
                          </a:solidFill>
                        </a:rPr>
                        <a:t>% of the working age population</a:t>
                      </a:r>
                      <a:r>
                        <a:rPr lang="en-GB" sz="1050" baseline="0" dirty="0">
                          <a:solidFill>
                            <a:schemeClr val="tx1"/>
                          </a:solidFill>
                        </a:rPr>
                        <a:t> qualified to Level 4</a:t>
                      </a:r>
                      <a:endParaRPr lang="en-GB" sz="105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105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050" dirty="0">
                          <a:solidFill>
                            <a:schemeClr val="tx1"/>
                          </a:solidFill>
                        </a:rPr>
                        <a:t>53.0%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050" dirty="0">
                          <a:solidFill>
                            <a:schemeClr val="tx1"/>
                          </a:solidFill>
                        </a:rPr>
                        <a:t>49.5%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000" dirty="0">
                          <a:solidFill>
                            <a:schemeClr val="tx1"/>
                          </a:solidFill>
                        </a:rPr>
                        <a:t>Down</a:t>
                      </a:r>
                      <a:r>
                        <a:rPr lang="en-GB" sz="1000" baseline="0" dirty="0">
                          <a:solidFill>
                            <a:schemeClr val="tx1"/>
                          </a:solidFill>
                        </a:rPr>
                        <a:t> </a:t>
                      </a:r>
                      <a:endParaRPr lang="en-GB" sz="7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393"/>
                    </a:solidFill>
                  </a:tcPr>
                </a:tc>
                <a:extLst>
                  <a:ext uri="{0D108BD9-81ED-4DB2-BD59-A6C34878D82A}">
                    <a16:rowId xmlns:a16="http://schemas.microsoft.com/office/drawing/2014/main" val="1756805073"/>
                  </a:ext>
                </a:extLst>
              </a:tr>
              <a:tr h="676720">
                <a:tc gridSpan="2">
                  <a:txBody>
                    <a:bodyPr/>
                    <a:lstStyle/>
                    <a:p>
                      <a:pPr algn="ctr"/>
                      <a:r>
                        <a:rPr lang="en-GB" sz="1050" dirty="0">
                          <a:solidFill>
                            <a:schemeClr val="tx1"/>
                          </a:solidFill>
                        </a:rPr>
                        <a:t>% of the working age population</a:t>
                      </a:r>
                      <a:r>
                        <a:rPr lang="en-GB" sz="1050" baseline="0" dirty="0">
                          <a:solidFill>
                            <a:schemeClr val="tx1"/>
                          </a:solidFill>
                        </a:rPr>
                        <a:t> with no qualifications </a:t>
                      </a:r>
                      <a:endParaRPr lang="en-GB" sz="105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105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050" dirty="0">
                          <a:solidFill>
                            <a:schemeClr val="tx1"/>
                          </a:solidFill>
                        </a:rPr>
                        <a:t>3.9%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050" dirty="0">
                          <a:solidFill>
                            <a:schemeClr val="tx1"/>
                          </a:solidFill>
                        </a:rPr>
                        <a:t>5.3%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050" dirty="0">
                          <a:solidFill>
                            <a:schemeClr val="tx1"/>
                          </a:solidFill>
                        </a:rPr>
                        <a:t>Up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393"/>
                    </a:solidFill>
                  </a:tcPr>
                </a:tc>
                <a:extLst>
                  <a:ext uri="{0D108BD9-81ED-4DB2-BD59-A6C34878D82A}">
                    <a16:rowId xmlns:a16="http://schemas.microsoft.com/office/drawing/2014/main" val="1590951822"/>
                  </a:ext>
                </a:extLst>
              </a:tr>
              <a:tr h="417060">
                <a:tc gridSpan="2">
                  <a:txBody>
                    <a:bodyPr/>
                    <a:lstStyle/>
                    <a:p>
                      <a:pPr algn="ctr"/>
                      <a:r>
                        <a:rPr lang="en-GB" sz="1050" dirty="0">
                          <a:solidFill>
                            <a:schemeClr val="tx1"/>
                          </a:solidFill>
                        </a:rPr>
                        <a:t>Unemployment rate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105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050" dirty="0">
                          <a:solidFill>
                            <a:schemeClr val="tx1"/>
                          </a:solidFill>
                        </a:rPr>
                        <a:t>3.4%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050" dirty="0">
                          <a:solidFill>
                            <a:schemeClr val="tx1"/>
                          </a:solidFill>
                        </a:rPr>
                        <a:t>3.1%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050" dirty="0">
                          <a:solidFill>
                            <a:schemeClr val="tx1"/>
                          </a:solidFill>
                        </a:rPr>
                        <a:t>Down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EEC0"/>
                    </a:solidFill>
                  </a:tcPr>
                </a:tc>
                <a:extLst>
                  <a:ext uri="{0D108BD9-81ED-4DB2-BD59-A6C34878D82A}">
                    <a16:rowId xmlns:a16="http://schemas.microsoft.com/office/drawing/2014/main" val="2118372688"/>
                  </a:ext>
                </a:extLst>
              </a:tr>
              <a:tr h="353071">
                <a:tc gridSpan="2">
                  <a:txBody>
                    <a:bodyPr/>
                    <a:lstStyle/>
                    <a:p>
                      <a:pPr algn="ctr"/>
                      <a:r>
                        <a:rPr lang="en-GB" sz="1050" dirty="0">
                          <a:solidFill>
                            <a:schemeClr val="tx1"/>
                          </a:solidFill>
                        </a:rPr>
                        <a:t>Claiman</a:t>
                      </a:r>
                      <a:r>
                        <a:rPr lang="en-GB" sz="1050" baseline="0" dirty="0">
                          <a:solidFill>
                            <a:schemeClr val="tx1"/>
                          </a:solidFill>
                        </a:rPr>
                        <a:t>t rate </a:t>
                      </a:r>
                      <a:endParaRPr lang="en-GB" sz="105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105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050" dirty="0">
                          <a:solidFill>
                            <a:schemeClr val="tx1"/>
                          </a:solidFill>
                        </a:rPr>
                        <a:t>4.0%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050" dirty="0">
                          <a:solidFill>
                            <a:schemeClr val="tx1"/>
                          </a:solidFill>
                        </a:rPr>
                        <a:t>4.0%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050" i="0" dirty="0">
                          <a:solidFill>
                            <a:schemeClr val="tx1"/>
                          </a:solidFill>
                        </a:rPr>
                        <a:t>Down</a:t>
                      </a:r>
                      <a:endParaRPr lang="en-GB" sz="900" i="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48034433"/>
                  </a:ext>
                </a:extLst>
              </a:tr>
              <a:tr h="242737">
                <a:tc rowSpan="2">
                  <a:txBody>
                    <a:bodyPr/>
                    <a:lstStyle/>
                    <a:p>
                      <a:pPr algn="ctr"/>
                      <a:r>
                        <a:rPr lang="en-GB" sz="1050" dirty="0">
                          <a:solidFill>
                            <a:schemeClr val="tx1"/>
                          </a:solidFill>
                        </a:rPr>
                        <a:t>Gross</a:t>
                      </a:r>
                      <a:r>
                        <a:rPr lang="en-GB" sz="1050" baseline="0" dirty="0">
                          <a:solidFill>
                            <a:schemeClr val="tx1"/>
                          </a:solidFill>
                        </a:rPr>
                        <a:t> Weekly Pay (mean)</a:t>
                      </a:r>
                      <a:endParaRPr lang="en-GB" sz="105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dirty="0">
                          <a:solidFill>
                            <a:schemeClr val="tx1"/>
                          </a:solidFill>
                        </a:rPr>
                        <a:t>By</a:t>
                      </a:r>
                      <a:r>
                        <a:rPr lang="en-GB" sz="1050" baseline="0" dirty="0">
                          <a:solidFill>
                            <a:schemeClr val="tx1"/>
                          </a:solidFill>
                        </a:rPr>
                        <a:t> resident </a:t>
                      </a:r>
                      <a:endParaRPr lang="en-GB" sz="105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050" dirty="0">
                          <a:solidFill>
                            <a:schemeClr val="tx1"/>
                          </a:solidFill>
                        </a:rPr>
                        <a:t>£736.20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050" dirty="0">
                          <a:solidFill>
                            <a:schemeClr val="tx1"/>
                          </a:solidFill>
                        </a:rPr>
                        <a:t>£762.0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900" i="0" dirty="0">
                          <a:solidFill>
                            <a:schemeClr val="tx1"/>
                          </a:solidFill>
                        </a:rPr>
                        <a:t>Up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3222681388"/>
                  </a:ext>
                </a:extLst>
              </a:tr>
              <a:tr h="265250">
                <a:tc vMerge="1">
                  <a:txBody>
                    <a:bodyPr/>
                    <a:lstStyle/>
                    <a:p>
                      <a:pPr algn="ctr"/>
                      <a:endParaRPr lang="en-GB"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dirty="0">
                          <a:solidFill>
                            <a:schemeClr val="tx1"/>
                          </a:solidFill>
                        </a:rPr>
                        <a:t>By workplace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050" dirty="0">
                          <a:solidFill>
                            <a:schemeClr val="tx1"/>
                          </a:solidFill>
                        </a:rPr>
                        <a:t>£684.40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050" dirty="0">
                          <a:solidFill>
                            <a:schemeClr val="tx1"/>
                          </a:solidFill>
                        </a:rPr>
                        <a:t>£709.60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900" i="0" dirty="0">
                          <a:solidFill>
                            <a:schemeClr val="tx1"/>
                          </a:solidFill>
                        </a:rPr>
                        <a:t>Up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2271262609"/>
                  </a:ext>
                </a:extLst>
              </a:tr>
            </a:tbl>
          </a:graphicData>
        </a:graphic>
      </p:graphicFrame>
      <p:pic>
        <p:nvPicPr>
          <p:cNvPr id="5" name="Picture 2" descr="\\BB-FP02\ShareF\Superduey\Users\EDCS\Ecdev\ECDEVUNT\EMarcham\Admin\Beds Borough General\Council%20Landscape%20Colour.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95935" y="48268"/>
            <a:ext cx="1152128" cy="396657"/>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56313" y="6596390"/>
            <a:ext cx="9144000" cy="261610"/>
          </a:xfrm>
          <a:prstGeom prst="rect">
            <a:avLst/>
          </a:prstGeom>
          <a:noFill/>
        </p:spPr>
        <p:txBody>
          <a:bodyPr wrap="square" rtlCol="0">
            <a:spAutoFit/>
          </a:bodyPr>
          <a:lstStyle/>
          <a:p>
            <a:pPr algn="ctr"/>
            <a:r>
              <a:rPr lang="en-GB" sz="1100" dirty="0"/>
              <a:t>Source: NOMIS. Data extracted on 19/01/2023</a:t>
            </a:r>
          </a:p>
        </p:txBody>
      </p:sp>
      <p:sp>
        <p:nvSpPr>
          <p:cNvPr id="3" name="TextBox 2"/>
          <p:cNvSpPr txBox="1"/>
          <p:nvPr/>
        </p:nvSpPr>
        <p:spPr>
          <a:xfrm>
            <a:off x="1234328" y="957233"/>
            <a:ext cx="6665269" cy="561692"/>
          </a:xfrm>
          <a:prstGeom prst="rect">
            <a:avLst/>
          </a:prstGeom>
          <a:noFill/>
        </p:spPr>
        <p:txBody>
          <a:bodyPr wrap="square" rtlCol="0">
            <a:spAutoFit/>
          </a:bodyPr>
          <a:lstStyle/>
          <a:p>
            <a:pPr algn="ctr"/>
            <a:r>
              <a:rPr lang="en-GB" sz="1050" b="1" i="1" dirty="0">
                <a:solidFill>
                  <a:schemeClr val="accent1">
                    <a:lumMod val="75000"/>
                  </a:schemeClr>
                </a:solidFill>
              </a:rPr>
              <a:t>*</a:t>
            </a:r>
            <a:r>
              <a:rPr lang="en-GB" sz="1000" b="1" i="1" dirty="0">
                <a:solidFill>
                  <a:schemeClr val="accent1">
                    <a:lumMod val="75000"/>
                  </a:schemeClr>
                </a:solidFill>
              </a:rPr>
              <a:t>Please note due to the time lag on some data releases, all but the claimant count are not reflective of current changes due to the Covid-19 pandemic. </a:t>
            </a:r>
            <a:endParaRPr lang="en-GB" sz="900" b="1" i="1" dirty="0">
              <a:solidFill>
                <a:schemeClr val="accent1">
                  <a:lumMod val="75000"/>
                </a:schemeClr>
              </a:solidFill>
            </a:endParaRPr>
          </a:p>
          <a:p>
            <a:pPr algn="ctr"/>
            <a:endParaRPr lang="en-GB" sz="1000" dirty="0"/>
          </a:p>
        </p:txBody>
      </p:sp>
    </p:spTree>
    <p:extLst>
      <p:ext uri="{BB962C8B-B14F-4D97-AF65-F5344CB8AC3E}">
        <p14:creationId xmlns:p14="http://schemas.microsoft.com/office/powerpoint/2010/main" val="3902666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31549" y="745748"/>
            <a:ext cx="9143999" cy="678613"/>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3600" b="1" dirty="0"/>
              <a:t>Job Market</a:t>
            </a:r>
          </a:p>
        </p:txBody>
      </p:sp>
      <p:pic>
        <p:nvPicPr>
          <p:cNvPr id="10" name="Picture 2" descr="\\BB-FP02\ShareF\Superduey\Users\EDCS\Ecdev\ECDEVUNT\EMarcham\Admin\Beds Borough General\Council%20Landscape%20Colour.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b="7438"/>
          <a:stretch/>
        </p:blipFill>
        <p:spPr bwMode="auto">
          <a:xfrm>
            <a:off x="3499272" y="79640"/>
            <a:ext cx="2112454" cy="673185"/>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452" y="1555714"/>
            <a:ext cx="9113902" cy="338554"/>
          </a:xfrm>
          <a:prstGeom prst="rect">
            <a:avLst/>
          </a:prstGeom>
          <a:noFill/>
        </p:spPr>
        <p:txBody>
          <a:bodyPr wrap="square" rtlCol="0">
            <a:spAutoFit/>
          </a:bodyPr>
          <a:lstStyle/>
          <a:p>
            <a:pPr algn="ctr"/>
            <a:r>
              <a:rPr lang="en-GB" sz="1600" dirty="0"/>
              <a:t>The total number of jobs adverts for Q1 was 10,849, Q2 11,258 &amp; Q3 11,126.  </a:t>
            </a:r>
          </a:p>
        </p:txBody>
      </p:sp>
      <p:sp>
        <p:nvSpPr>
          <p:cNvPr id="19" name="TextBox 18"/>
          <p:cNvSpPr txBox="1"/>
          <p:nvPr/>
        </p:nvSpPr>
        <p:spPr>
          <a:xfrm>
            <a:off x="179512" y="6309320"/>
            <a:ext cx="9144000" cy="253916"/>
          </a:xfrm>
          <a:prstGeom prst="rect">
            <a:avLst/>
          </a:prstGeom>
          <a:noFill/>
        </p:spPr>
        <p:txBody>
          <a:bodyPr wrap="square" rtlCol="0">
            <a:spAutoFit/>
          </a:bodyPr>
          <a:lstStyle/>
          <a:p>
            <a:pPr algn="ctr"/>
            <a:r>
              <a:rPr lang="en-GB" sz="1050" dirty="0"/>
              <a:t>Source: </a:t>
            </a:r>
            <a:r>
              <a:rPr lang="en-GB" sz="1050" dirty="0" err="1"/>
              <a:t>Lightcast</a:t>
            </a:r>
            <a:endParaRPr lang="en-GB" sz="1050" dirty="0"/>
          </a:p>
        </p:txBody>
      </p:sp>
      <p:graphicFrame>
        <p:nvGraphicFramePr>
          <p:cNvPr id="3" name="Table 2"/>
          <p:cNvGraphicFramePr>
            <a:graphicFrameLocks noGrp="1"/>
          </p:cNvGraphicFramePr>
          <p:nvPr>
            <p:extLst>
              <p:ext uri="{D42A27DB-BD31-4B8C-83A1-F6EECF244321}">
                <p14:modId xmlns:p14="http://schemas.microsoft.com/office/powerpoint/2010/main" val="3421082393"/>
              </p:ext>
            </p:extLst>
          </p:nvPr>
        </p:nvGraphicFramePr>
        <p:xfrm>
          <a:off x="440646" y="2221918"/>
          <a:ext cx="2628800" cy="3875822"/>
        </p:xfrm>
        <a:graphic>
          <a:graphicData uri="http://schemas.openxmlformats.org/drawingml/2006/table">
            <a:tbl>
              <a:tblPr>
                <a:tableStyleId>{5C22544A-7EE6-4342-B048-85BDC9FD1C3A}</a:tableStyleId>
              </a:tblPr>
              <a:tblGrid>
                <a:gridCol w="1440160">
                  <a:extLst>
                    <a:ext uri="{9D8B030D-6E8A-4147-A177-3AD203B41FA5}">
                      <a16:colId xmlns:a16="http://schemas.microsoft.com/office/drawing/2014/main" val="3602489890"/>
                    </a:ext>
                  </a:extLst>
                </a:gridCol>
                <a:gridCol w="1188640">
                  <a:extLst>
                    <a:ext uri="{9D8B030D-6E8A-4147-A177-3AD203B41FA5}">
                      <a16:colId xmlns:a16="http://schemas.microsoft.com/office/drawing/2014/main" val="1539549200"/>
                    </a:ext>
                  </a:extLst>
                </a:gridCol>
              </a:tblGrid>
              <a:tr h="388571">
                <a:tc>
                  <a:txBody>
                    <a:bodyPr/>
                    <a:lstStyle/>
                    <a:p>
                      <a:pPr algn="ctr" fontAlgn="ctr"/>
                      <a:r>
                        <a:rPr lang="en-GB" sz="1200" b="1" u="none" strike="noStrike" dirty="0">
                          <a:effectLst/>
                        </a:rPr>
                        <a:t>Job Title</a:t>
                      </a:r>
                      <a:endParaRPr lang="en-GB" sz="1200" b="1" i="0" u="none" strike="noStrike" dirty="0">
                        <a:solidFill>
                          <a:srgbClr val="FFFFFF"/>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200" b="1" u="none" strike="noStrike" dirty="0">
                          <a:effectLst/>
                        </a:rPr>
                        <a:t>Apr 2022 - Jun 2022</a:t>
                      </a:r>
                      <a:endParaRPr lang="en-GB" sz="1200" b="1" i="0" u="none" strike="noStrike" dirty="0">
                        <a:solidFill>
                          <a:srgbClr val="FFFFFF"/>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03224761"/>
                  </a:ext>
                </a:extLst>
              </a:tr>
              <a:tr h="309868">
                <a:tc>
                  <a:txBody>
                    <a:bodyPr/>
                    <a:lstStyle/>
                    <a:p>
                      <a:pPr algn="l" fontAlgn="ctr"/>
                      <a:r>
                        <a:rPr lang="en-GB" sz="1200" u="none" strike="noStrike">
                          <a:effectLst/>
                        </a:rPr>
                        <a:t>Support Workers</a:t>
                      </a:r>
                      <a:endParaRPr lang="en-GB" sz="1200" b="0" i="0" u="none" strike="noStrike">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200" u="none" strike="noStrike" dirty="0">
                          <a:effectLst/>
                        </a:rPr>
                        <a:t>202</a:t>
                      </a:r>
                      <a:endParaRPr lang="en-GB" sz="1200" b="0" i="0" u="none" strike="noStrike" dirty="0">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10941892"/>
                  </a:ext>
                </a:extLst>
              </a:tr>
              <a:tr h="309868">
                <a:tc>
                  <a:txBody>
                    <a:bodyPr/>
                    <a:lstStyle/>
                    <a:p>
                      <a:pPr algn="l" fontAlgn="ctr"/>
                      <a:r>
                        <a:rPr lang="en-GB" sz="1200" u="none" strike="noStrike">
                          <a:effectLst/>
                        </a:rPr>
                        <a:t>Warehouse Operatives</a:t>
                      </a:r>
                      <a:endParaRPr lang="en-GB" sz="1200" b="0" i="0" u="none" strike="noStrike">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200" u="none" strike="noStrike" dirty="0">
                          <a:effectLst/>
                        </a:rPr>
                        <a:t>130</a:t>
                      </a:r>
                      <a:endParaRPr lang="en-GB" sz="1200" b="0" i="0" u="none" strike="noStrike" dirty="0">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61620502"/>
                  </a:ext>
                </a:extLst>
              </a:tr>
              <a:tr h="309868">
                <a:tc>
                  <a:txBody>
                    <a:bodyPr/>
                    <a:lstStyle/>
                    <a:p>
                      <a:pPr algn="l" fontAlgn="ctr"/>
                      <a:r>
                        <a:rPr lang="en-GB" sz="1200" u="none" strike="noStrike">
                          <a:effectLst/>
                        </a:rPr>
                        <a:t>Care Assistants</a:t>
                      </a:r>
                      <a:endParaRPr lang="en-GB" sz="1200" b="0" i="0" u="none" strike="noStrike">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200" u="none" strike="noStrike" dirty="0">
                          <a:effectLst/>
                        </a:rPr>
                        <a:t>77</a:t>
                      </a:r>
                      <a:endParaRPr lang="en-GB" sz="1200" b="0" i="0" u="none" strike="noStrike" dirty="0">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27715781"/>
                  </a:ext>
                </a:extLst>
              </a:tr>
              <a:tr h="309868">
                <a:tc>
                  <a:txBody>
                    <a:bodyPr/>
                    <a:lstStyle/>
                    <a:p>
                      <a:pPr algn="l" fontAlgn="ctr"/>
                      <a:r>
                        <a:rPr lang="en-GB" sz="1200" u="none" strike="noStrike">
                          <a:effectLst/>
                        </a:rPr>
                        <a:t>Health Care Assistants</a:t>
                      </a:r>
                      <a:endParaRPr lang="en-GB" sz="1200" b="0" i="0" u="none" strike="noStrike">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200" u="none" strike="noStrike" dirty="0">
                          <a:effectLst/>
                        </a:rPr>
                        <a:t>74</a:t>
                      </a:r>
                      <a:endParaRPr lang="en-GB" sz="1200" b="0" i="0" u="none" strike="noStrike" dirty="0">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4647285"/>
                  </a:ext>
                </a:extLst>
              </a:tr>
              <a:tr h="309868">
                <a:tc>
                  <a:txBody>
                    <a:bodyPr/>
                    <a:lstStyle/>
                    <a:p>
                      <a:pPr algn="l" fontAlgn="ctr"/>
                      <a:r>
                        <a:rPr lang="en-GB" sz="1200" u="none" strike="noStrike">
                          <a:effectLst/>
                        </a:rPr>
                        <a:t>Cleaners</a:t>
                      </a:r>
                      <a:endParaRPr lang="en-GB" sz="1200" b="0" i="0" u="none" strike="noStrike">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200" u="none" strike="noStrike" dirty="0">
                          <a:effectLst/>
                        </a:rPr>
                        <a:t>67</a:t>
                      </a:r>
                      <a:endParaRPr lang="en-GB" sz="1200" b="0" i="0" u="none" strike="noStrike" dirty="0">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35436630"/>
                  </a:ext>
                </a:extLst>
              </a:tr>
              <a:tr h="309868">
                <a:tc>
                  <a:txBody>
                    <a:bodyPr/>
                    <a:lstStyle/>
                    <a:p>
                      <a:pPr algn="l" fontAlgn="ctr"/>
                      <a:r>
                        <a:rPr lang="en-GB" sz="1200" u="none" strike="noStrike">
                          <a:effectLst/>
                        </a:rPr>
                        <a:t>Administrators</a:t>
                      </a:r>
                      <a:endParaRPr lang="en-GB" sz="1200" b="0" i="0" u="none" strike="noStrike">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200" u="none" strike="noStrike" dirty="0">
                          <a:effectLst/>
                        </a:rPr>
                        <a:t>61</a:t>
                      </a:r>
                      <a:endParaRPr lang="en-GB" sz="1200" b="0" i="0" u="none" strike="noStrike" dirty="0">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12730798"/>
                  </a:ext>
                </a:extLst>
              </a:tr>
              <a:tr h="388571">
                <a:tc>
                  <a:txBody>
                    <a:bodyPr/>
                    <a:lstStyle/>
                    <a:p>
                      <a:pPr algn="l" fontAlgn="ctr"/>
                      <a:r>
                        <a:rPr lang="en-GB" sz="1200" u="none" strike="noStrike">
                          <a:effectLst/>
                        </a:rPr>
                        <a:t>Customer Service Advisors</a:t>
                      </a:r>
                      <a:endParaRPr lang="en-GB" sz="1200" b="0" i="0" u="none" strike="noStrike">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200" u="none" strike="noStrike" dirty="0">
                          <a:effectLst/>
                        </a:rPr>
                        <a:t>53</a:t>
                      </a:r>
                      <a:endParaRPr lang="en-GB" sz="1200" b="0" i="0" u="none" strike="noStrike" dirty="0">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60274198"/>
                  </a:ext>
                </a:extLst>
              </a:tr>
              <a:tr h="309868">
                <a:tc>
                  <a:txBody>
                    <a:bodyPr/>
                    <a:lstStyle/>
                    <a:p>
                      <a:pPr algn="l" fontAlgn="ctr"/>
                      <a:r>
                        <a:rPr lang="en-GB" sz="1200" u="none" strike="noStrike">
                          <a:effectLst/>
                        </a:rPr>
                        <a:t>HGV Class 2 Drivers</a:t>
                      </a:r>
                      <a:endParaRPr lang="en-GB" sz="1200" b="0" i="0" u="none" strike="noStrike">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200" u="none" strike="noStrike" dirty="0">
                          <a:effectLst/>
                        </a:rPr>
                        <a:t>50</a:t>
                      </a:r>
                      <a:endParaRPr lang="en-GB" sz="1200" b="0" i="0" u="none" strike="noStrike" dirty="0">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9162792"/>
                  </a:ext>
                </a:extLst>
              </a:tr>
              <a:tr h="309868">
                <a:tc>
                  <a:txBody>
                    <a:bodyPr/>
                    <a:lstStyle/>
                    <a:p>
                      <a:pPr algn="l" fontAlgn="ctr"/>
                      <a:r>
                        <a:rPr lang="en-GB" sz="1200" u="none" strike="noStrike">
                          <a:effectLst/>
                        </a:rPr>
                        <a:t>Forklift Drivers</a:t>
                      </a:r>
                      <a:endParaRPr lang="en-GB" sz="1200" b="0" i="0" u="none" strike="noStrike">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200" u="none" strike="noStrike" dirty="0">
                          <a:effectLst/>
                        </a:rPr>
                        <a:t>49</a:t>
                      </a:r>
                      <a:endParaRPr lang="en-GB" sz="1200" b="0" i="0" u="none" strike="noStrike" dirty="0">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88474030"/>
                  </a:ext>
                </a:extLst>
              </a:tr>
              <a:tr h="309868">
                <a:tc>
                  <a:txBody>
                    <a:bodyPr/>
                    <a:lstStyle/>
                    <a:p>
                      <a:pPr algn="l" fontAlgn="ctr"/>
                      <a:r>
                        <a:rPr lang="en-GB" sz="1200" u="none" strike="noStrike">
                          <a:effectLst/>
                        </a:rPr>
                        <a:t>HGV Class 1 Drivers</a:t>
                      </a:r>
                      <a:endParaRPr lang="en-GB" sz="1200" b="0" i="0" u="none" strike="noStrike">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200" u="none" strike="noStrike" dirty="0">
                          <a:effectLst/>
                        </a:rPr>
                        <a:t>47</a:t>
                      </a:r>
                      <a:endParaRPr lang="en-GB" sz="1200" b="0" i="0" u="none" strike="noStrike" dirty="0">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14200400"/>
                  </a:ext>
                </a:extLst>
              </a:tr>
              <a:tr h="309868">
                <a:tc>
                  <a:txBody>
                    <a:bodyPr/>
                    <a:lstStyle/>
                    <a:p>
                      <a:pPr algn="l" fontAlgn="ctr"/>
                      <a:r>
                        <a:rPr lang="en-GB" sz="1200" u="none" strike="noStrike">
                          <a:effectLst/>
                        </a:rPr>
                        <a:t>Vehicle Technicians</a:t>
                      </a:r>
                      <a:endParaRPr lang="en-GB" sz="1200" b="0" i="0" u="none" strike="noStrike">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200" u="none" strike="noStrike" dirty="0">
                          <a:effectLst/>
                        </a:rPr>
                        <a:t>47</a:t>
                      </a:r>
                      <a:endParaRPr lang="en-GB" sz="1200" b="0" i="0" u="none" strike="noStrike" dirty="0">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50512489"/>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857268973"/>
              </p:ext>
            </p:extLst>
          </p:nvPr>
        </p:nvGraphicFramePr>
        <p:xfrm>
          <a:off x="3223351" y="2221918"/>
          <a:ext cx="2664296" cy="3875827"/>
        </p:xfrm>
        <a:graphic>
          <a:graphicData uri="http://schemas.openxmlformats.org/drawingml/2006/table">
            <a:tbl>
              <a:tblPr>
                <a:tableStyleId>{5C22544A-7EE6-4342-B048-85BDC9FD1C3A}</a:tableStyleId>
              </a:tblPr>
              <a:tblGrid>
                <a:gridCol w="1440160">
                  <a:extLst>
                    <a:ext uri="{9D8B030D-6E8A-4147-A177-3AD203B41FA5}">
                      <a16:colId xmlns:a16="http://schemas.microsoft.com/office/drawing/2014/main" val="667212301"/>
                    </a:ext>
                  </a:extLst>
                </a:gridCol>
                <a:gridCol w="1224136">
                  <a:extLst>
                    <a:ext uri="{9D8B030D-6E8A-4147-A177-3AD203B41FA5}">
                      <a16:colId xmlns:a16="http://schemas.microsoft.com/office/drawing/2014/main" val="2648057308"/>
                    </a:ext>
                  </a:extLst>
                </a:gridCol>
              </a:tblGrid>
              <a:tr h="428762">
                <a:tc>
                  <a:txBody>
                    <a:bodyPr/>
                    <a:lstStyle/>
                    <a:p>
                      <a:pPr algn="ctr" fontAlgn="ctr"/>
                      <a:r>
                        <a:rPr lang="en-GB" sz="1200" b="1" u="none" strike="noStrike" dirty="0">
                          <a:effectLst/>
                        </a:rPr>
                        <a:t>Job Title</a:t>
                      </a:r>
                      <a:endParaRPr lang="en-GB" sz="1200" b="1" i="0" u="none" strike="noStrike" dirty="0">
                        <a:solidFill>
                          <a:srgbClr val="FFFFFF"/>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200" b="1" u="none" strike="noStrike" dirty="0">
                          <a:effectLst/>
                        </a:rPr>
                        <a:t>Jul 2022 - Sep 2022</a:t>
                      </a:r>
                      <a:endParaRPr lang="en-GB" sz="1200" b="1" i="0" u="none" strike="noStrike" dirty="0">
                        <a:solidFill>
                          <a:srgbClr val="FFFFFF"/>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58585635"/>
                  </a:ext>
                </a:extLst>
              </a:tr>
              <a:tr h="306645">
                <a:tc>
                  <a:txBody>
                    <a:bodyPr/>
                    <a:lstStyle/>
                    <a:p>
                      <a:pPr algn="l" fontAlgn="ctr"/>
                      <a:r>
                        <a:rPr lang="en-GB" sz="1200" u="none" strike="noStrike">
                          <a:effectLst/>
                        </a:rPr>
                        <a:t>Support Workers</a:t>
                      </a:r>
                      <a:endParaRPr lang="en-GB" sz="1200" b="0" i="0" u="none" strike="noStrike">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200" u="none" strike="noStrike" dirty="0">
                          <a:effectLst/>
                        </a:rPr>
                        <a:t>189</a:t>
                      </a:r>
                      <a:endParaRPr lang="en-GB" sz="1200" b="0" i="0" u="none" strike="noStrike" dirty="0">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16998879"/>
                  </a:ext>
                </a:extLst>
              </a:tr>
              <a:tr h="306645">
                <a:tc>
                  <a:txBody>
                    <a:bodyPr/>
                    <a:lstStyle/>
                    <a:p>
                      <a:pPr algn="l" fontAlgn="ctr"/>
                      <a:r>
                        <a:rPr lang="en-GB" sz="1200" u="none" strike="noStrike" dirty="0">
                          <a:effectLst/>
                        </a:rPr>
                        <a:t>Warehouse Operatives</a:t>
                      </a:r>
                      <a:endParaRPr lang="en-GB" sz="1200" b="0" i="0" u="none" strike="noStrike" dirty="0">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200" u="none" strike="noStrike" dirty="0">
                          <a:effectLst/>
                        </a:rPr>
                        <a:t>171</a:t>
                      </a:r>
                      <a:endParaRPr lang="en-GB" sz="1200" b="0" i="0" u="none" strike="noStrike" dirty="0">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31767260"/>
                  </a:ext>
                </a:extLst>
              </a:tr>
              <a:tr h="306645">
                <a:tc>
                  <a:txBody>
                    <a:bodyPr/>
                    <a:lstStyle/>
                    <a:p>
                      <a:pPr algn="l" fontAlgn="ctr"/>
                      <a:r>
                        <a:rPr lang="en-GB" sz="1200" u="none" strike="noStrike">
                          <a:effectLst/>
                        </a:rPr>
                        <a:t>Care Assistants</a:t>
                      </a:r>
                      <a:endParaRPr lang="en-GB" sz="1200" b="0" i="0" u="none" strike="noStrike">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200" u="none" strike="noStrike" dirty="0">
                          <a:effectLst/>
                        </a:rPr>
                        <a:t>92</a:t>
                      </a:r>
                      <a:endParaRPr lang="en-GB" sz="1200" b="0" i="0" u="none" strike="noStrike" dirty="0">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86539068"/>
                  </a:ext>
                </a:extLst>
              </a:tr>
              <a:tr h="306645">
                <a:tc>
                  <a:txBody>
                    <a:bodyPr/>
                    <a:lstStyle/>
                    <a:p>
                      <a:pPr algn="l" fontAlgn="ctr"/>
                      <a:r>
                        <a:rPr lang="en-GB" sz="1200" u="none" strike="noStrike">
                          <a:effectLst/>
                        </a:rPr>
                        <a:t>Administrators</a:t>
                      </a:r>
                      <a:endParaRPr lang="en-GB" sz="1200" b="0" i="0" u="none" strike="noStrike">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200" u="none" strike="noStrike" dirty="0">
                          <a:effectLst/>
                        </a:rPr>
                        <a:t>76</a:t>
                      </a:r>
                      <a:endParaRPr lang="en-GB" sz="1200" b="0" i="0" u="none" strike="noStrike" dirty="0">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993457"/>
                  </a:ext>
                </a:extLst>
              </a:tr>
              <a:tr h="306645">
                <a:tc>
                  <a:txBody>
                    <a:bodyPr/>
                    <a:lstStyle/>
                    <a:p>
                      <a:pPr algn="l" fontAlgn="ctr"/>
                      <a:r>
                        <a:rPr lang="en-GB" sz="1200" u="none" strike="noStrike">
                          <a:effectLst/>
                        </a:rPr>
                        <a:t>Production Operatives</a:t>
                      </a:r>
                      <a:endParaRPr lang="en-GB" sz="1200" b="0" i="0" u="none" strike="noStrike">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200" u="none" strike="noStrike" dirty="0">
                          <a:effectLst/>
                        </a:rPr>
                        <a:t>68</a:t>
                      </a:r>
                      <a:endParaRPr lang="en-GB" sz="1200" b="0" i="0" u="none" strike="noStrike" dirty="0">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9665722"/>
                  </a:ext>
                </a:extLst>
              </a:tr>
              <a:tr h="306645">
                <a:tc>
                  <a:txBody>
                    <a:bodyPr/>
                    <a:lstStyle/>
                    <a:p>
                      <a:pPr algn="l" fontAlgn="ctr"/>
                      <a:r>
                        <a:rPr lang="en-GB" sz="1200" u="none" strike="noStrike">
                          <a:effectLst/>
                        </a:rPr>
                        <a:t>Cleaners</a:t>
                      </a:r>
                      <a:endParaRPr lang="en-GB" sz="1200" b="0" i="0" u="none" strike="noStrike">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200" u="none" strike="noStrike" dirty="0">
                          <a:effectLst/>
                        </a:rPr>
                        <a:t>62</a:t>
                      </a:r>
                      <a:endParaRPr lang="en-GB" sz="1200" b="0" i="0" u="none" strike="noStrike" dirty="0">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28264764"/>
                  </a:ext>
                </a:extLst>
              </a:tr>
              <a:tr h="306645">
                <a:tc>
                  <a:txBody>
                    <a:bodyPr/>
                    <a:lstStyle/>
                    <a:p>
                      <a:pPr algn="l" fontAlgn="ctr"/>
                      <a:r>
                        <a:rPr lang="en-GB" sz="1200" u="none" strike="noStrike">
                          <a:effectLst/>
                        </a:rPr>
                        <a:t>HGV Class 1 Drivers</a:t>
                      </a:r>
                      <a:endParaRPr lang="en-GB" sz="1200" b="0" i="0" u="none" strike="noStrike">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200" u="none" strike="noStrike" dirty="0">
                          <a:effectLst/>
                        </a:rPr>
                        <a:t>59</a:t>
                      </a:r>
                      <a:endParaRPr lang="en-GB" sz="1200" b="0" i="0" u="none" strike="noStrike" dirty="0">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40941684"/>
                  </a:ext>
                </a:extLst>
              </a:tr>
              <a:tr h="306645">
                <a:tc>
                  <a:txBody>
                    <a:bodyPr/>
                    <a:lstStyle/>
                    <a:p>
                      <a:pPr algn="l" fontAlgn="ctr"/>
                      <a:r>
                        <a:rPr lang="en-GB" sz="1200" u="none" strike="noStrike">
                          <a:effectLst/>
                        </a:rPr>
                        <a:t>Health Care Assistants</a:t>
                      </a:r>
                      <a:endParaRPr lang="en-GB" sz="1200" b="0" i="0" u="none" strike="noStrike">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200" u="none" strike="noStrike" dirty="0">
                          <a:effectLst/>
                        </a:rPr>
                        <a:t>58</a:t>
                      </a:r>
                      <a:endParaRPr lang="en-GB" sz="1200" b="0" i="0" u="none" strike="noStrike" dirty="0">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60878607"/>
                  </a:ext>
                </a:extLst>
              </a:tr>
              <a:tr h="306645">
                <a:tc>
                  <a:txBody>
                    <a:bodyPr/>
                    <a:lstStyle/>
                    <a:p>
                      <a:pPr algn="l" fontAlgn="ctr"/>
                      <a:r>
                        <a:rPr lang="en-GB" sz="1200" u="none" strike="noStrike">
                          <a:effectLst/>
                        </a:rPr>
                        <a:t>Vehicle Technicians</a:t>
                      </a:r>
                      <a:endParaRPr lang="en-GB" sz="1200" b="0" i="0" u="none" strike="noStrike">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200" u="none" strike="noStrike" dirty="0">
                          <a:effectLst/>
                        </a:rPr>
                        <a:t>53</a:t>
                      </a:r>
                      <a:endParaRPr lang="en-GB" sz="1200" b="0" i="0" u="none" strike="noStrike" dirty="0">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0583614"/>
                  </a:ext>
                </a:extLst>
              </a:tr>
              <a:tr h="306645">
                <a:tc>
                  <a:txBody>
                    <a:bodyPr/>
                    <a:lstStyle/>
                    <a:p>
                      <a:pPr algn="l" fontAlgn="ctr"/>
                      <a:r>
                        <a:rPr lang="en-GB" sz="1200" u="none" strike="noStrike">
                          <a:effectLst/>
                        </a:rPr>
                        <a:t>Buyers</a:t>
                      </a:r>
                      <a:endParaRPr lang="en-GB" sz="1200" b="0" i="0" u="none" strike="noStrike">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200" u="none" strike="noStrike" dirty="0">
                          <a:effectLst/>
                        </a:rPr>
                        <a:t>50</a:t>
                      </a:r>
                      <a:endParaRPr lang="en-GB" sz="1200" b="0" i="0" u="none" strike="noStrike" dirty="0">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02072649"/>
                  </a:ext>
                </a:extLst>
              </a:tr>
              <a:tr h="380615">
                <a:tc>
                  <a:txBody>
                    <a:bodyPr/>
                    <a:lstStyle/>
                    <a:p>
                      <a:pPr algn="l" fontAlgn="ctr"/>
                      <a:r>
                        <a:rPr lang="en-GB" sz="1200" u="none" strike="noStrike">
                          <a:effectLst/>
                        </a:rPr>
                        <a:t>Customer Service Advisors</a:t>
                      </a:r>
                      <a:endParaRPr lang="en-GB" sz="1200" b="0" i="0" u="none" strike="noStrike">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200" u="none" strike="noStrike" dirty="0">
                          <a:effectLst/>
                        </a:rPr>
                        <a:t>48</a:t>
                      </a:r>
                      <a:endParaRPr lang="en-GB" sz="1200" b="0" i="0" u="none" strike="noStrike" dirty="0">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17135282"/>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3076159972"/>
              </p:ext>
            </p:extLst>
          </p:nvPr>
        </p:nvGraphicFramePr>
        <p:xfrm>
          <a:off x="6021753" y="2223322"/>
          <a:ext cx="2682357" cy="3874420"/>
        </p:xfrm>
        <a:graphic>
          <a:graphicData uri="http://schemas.openxmlformats.org/drawingml/2006/table">
            <a:tbl>
              <a:tblPr>
                <a:tableStyleId>{5C22544A-7EE6-4342-B048-85BDC9FD1C3A}</a:tableStyleId>
              </a:tblPr>
              <a:tblGrid>
                <a:gridCol w="1509037">
                  <a:extLst>
                    <a:ext uri="{9D8B030D-6E8A-4147-A177-3AD203B41FA5}">
                      <a16:colId xmlns:a16="http://schemas.microsoft.com/office/drawing/2014/main" val="3869620312"/>
                    </a:ext>
                  </a:extLst>
                </a:gridCol>
                <a:gridCol w="1173320">
                  <a:extLst>
                    <a:ext uri="{9D8B030D-6E8A-4147-A177-3AD203B41FA5}">
                      <a16:colId xmlns:a16="http://schemas.microsoft.com/office/drawing/2014/main" val="1726002970"/>
                    </a:ext>
                  </a:extLst>
                </a:gridCol>
              </a:tblGrid>
              <a:tr h="312385">
                <a:tc>
                  <a:txBody>
                    <a:bodyPr/>
                    <a:lstStyle/>
                    <a:p>
                      <a:pPr algn="ctr" fontAlgn="ctr"/>
                      <a:r>
                        <a:rPr lang="en-GB" sz="1200" b="1" u="none" strike="noStrike" dirty="0">
                          <a:effectLst/>
                        </a:rPr>
                        <a:t>Job Title</a:t>
                      </a:r>
                      <a:endParaRPr lang="en-GB" sz="1200" b="1" i="0" u="none" strike="noStrike" dirty="0">
                        <a:solidFill>
                          <a:srgbClr val="FFFFFF"/>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200" b="1" u="none" strike="noStrike" dirty="0">
                          <a:effectLst/>
                        </a:rPr>
                        <a:t>Oct 2022 - Dec 2022</a:t>
                      </a:r>
                      <a:endParaRPr lang="en-GB" sz="1200" b="1" i="0" u="none" strike="noStrike" dirty="0">
                        <a:solidFill>
                          <a:srgbClr val="FFFFFF"/>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09395062"/>
                  </a:ext>
                </a:extLst>
              </a:tr>
              <a:tr h="312385">
                <a:tc>
                  <a:txBody>
                    <a:bodyPr/>
                    <a:lstStyle/>
                    <a:p>
                      <a:pPr algn="l" fontAlgn="ctr"/>
                      <a:r>
                        <a:rPr lang="en-GB" sz="1200" u="none" strike="noStrike">
                          <a:effectLst/>
                        </a:rPr>
                        <a:t>Support Workers</a:t>
                      </a:r>
                      <a:endParaRPr lang="en-GB" sz="1200" b="0" i="0" u="none" strike="noStrike">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200" u="none" strike="noStrike" dirty="0">
                          <a:effectLst/>
                        </a:rPr>
                        <a:t>208</a:t>
                      </a:r>
                      <a:endParaRPr lang="en-GB" sz="1200" b="0" i="0" u="none" strike="noStrike" dirty="0">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46243206"/>
                  </a:ext>
                </a:extLst>
              </a:tr>
              <a:tr h="312385">
                <a:tc>
                  <a:txBody>
                    <a:bodyPr/>
                    <a:lstStyle/>
                    <a:p>
                      <a:pPr algn="l" fontAlgn="ctr"/>
                      <a:r>
                        <a:rPr lang="en-GB" sz="1200" u="none" strike="noStrike">
                          <a:effectLst/>
                        </a:rPr>
                        <a:t>Warehouse Operatives</a:t>
                      </a:r>
                      <a:endParaRPr lang="en-GB" sz="1200" b="0" i="0" u="none" strike="noStrike">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200" u="none" strike="noStrike" dirty="0">
                          <a:effectLst/>
                        </a:rPr>
                        <a:t>202</a:t>
                      </a:r>
                      <a:endParaRPr lang="en-GB" sz="1200" b="0" i="0" u="none" strike="noStrike" dirty="0">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47796350"/>
                  </a:ext>
                </a:extLst>
              </a:tr>
              <a:tr h="312385">
                <a:tc>
                  <a:txBody>
                    <a:bodyPr/>
                    <a:lstStyle/>
                    <a:p>
                      <a:pPr algn="l" fontAlgn="ctr"/>
                      <a:r>
                        <a:rPr lang="en-GB" sz="1200" u="none" strike="noStrike">
                          <a:effectLst/>
                        </a:rPr>
                        <a:t>Care Assistants</a:t>
                      </a:r>
                      <a:endParaRPr lang="en-GB" sz="1200" b="0" i="0" u="none" strike="noStrike">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200" u="none" strike="noStrike" dirty="0">
                          <a:effectLst/>
                        </a:rPr>
                        <a:t>96</a:t>
                      </a:r>
                      <a:endParaRPr lang="en-GB" sz="1200" b="0" i="0" u="none" strike="noStrike" dirty="0">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96548055"/>
                  </a:ext>
                </a:extLst>
              </a:tr>
              <a:tr h="312385">
                <a:tc>
                  <a:txBody>
                    <a:bodyPr/>
                    <a:lstStyle/>
                    <a:p>
                      <a:pPr algn="l" fontAlgn="ctr"/>
                      <a:r>
                        <a:rPr lang="en-GB" sz="1200" u="none" strike="noStrike">
                          <a:effectLst/>
                        </a:rPr>
                        <a:t>Administrators</a:t>
                      </a:r>
                      <a:endParaRPr lang="en-GB" sz="1200" b="0" i="0" u="none" strike="noStrike">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200" u="none" strike="noStrike" dirty="0">
                          <a:effectLst/>
                        </a:rPr>
                        <a:t>72</a:t>
                      </a:r>
                      <a:endParaRPr lang="en-GB" sz="1200" b="0" i="0" u="none" strike="noStrike" dirty="0">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59443810"/>
                  </a:ext>
                </a:extLst>
              </a:tr>
              <a:tr h="312385">
                <a:tc>
                  <a:txBody>
                    <a:bodyPr/>
                    <a:lstStyle/>
                    <a:p>
                      <a:pPr algn="l" fontAlgn="ctr"/>
                      <a:r>
                        <a:rPr lang="en-GB" sz="1200" u="none" strike="noStrike">
                          <a:effectLst/>
                        </a:rPr>
                        <a:t>HGV Class 1 Drivers</a:t>
                      </a:r>
                      <a:endParaRPr lang="en-GB" sz="1200" b="0" i="0" u="none" strike="noStrike">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200" u="none" strike="noStrike" dirty="0">
                          <a:effectLst/>
                        </a:rPr>
                        <a:t>68</a:t>
                      </a:r>
                      <a:endParaRPr lang="en-GB" sz="1200" b="0" i="0" u="none" strike="noStrike" dirty="0">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23816213"/>
                  </a:ext>
                </a:extLst>
              </a:tr>
              <a:tr h="312385">
                <a:tc>
                  <a:txBody>
                    <a:bodyPr/>
                    <a:lstStyle/>
                    <a:p>
                      <a:pPr algn="l" fontAlgn="ctr"/>
                      <a:r>
                        <a:rPr lang="en-GB" sz="1200" u="none" strike="noStrike">
                          <a:effectLst/>
                        </a:rPr>
                        <a:t>Production Operatives</a:t>
                      </a:r>
                      <a:endParaRPr lang="en-GB" sz="1200" b="0" i="0" u="none" strike="noStrike">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200" u="none" strike="noStrike" dirty="0">
                          <a:effectLst/>
                        </a:rPr>
                        <a:t>61</a:t>
                      </a:r>
                      <a:endParaRPr lang="en-GB" sz="1200" b="0" i="0" u="none" strike="noStrike" dirty="0">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55404979"/>
                  </a:ext>
                </a:extLst>
              </a:tr>
              <a:tr h="312385">
                <a:tc>
                  <a:txBody>
                    <a:bodyPr/>
                    <a:lstStyle/>
                    <a:p>
                      <a:pPr algn="l" fontAlgn="ctr"/>
                      <a:r>
                        <a:rPr lang="en-GB" sz="1200" u="none" strike="noStrike">
                          <a:effectLst/>
                        </a:rPr>
                        <a:t>Health Care Assistants</a:t>
                      </a:r>
                      <a:endParaRPr lang="en-GB" sz="1200" b="0" i="0" u="none" strike="noStrike">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200" u="none" strike="noStrike" dirty="0">
                          <a:effectLst/>
                        </a:rPr>
                        <a:t>55</a:t>
                      </a:r>
                      <a:endParaRPr lang="en-GB" sz="1200" b="0" i="0" u="none" strike="noStrike" dirty="0">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88851944"/>
                  </a:ext>
                </a:extLst>
              </a:tr>
              <a:tr h="312385">
                <a:tc>
                  <a:txBody>
                    <a:bodyPr/>
                    <a:lstStyle/>
                    <a:p>
                      <a:pPr algn="l" fontAlgn="ctr"/>
                      <a:r>
                        <a:rPr lang="en-GB" sz="1200" u="none" strike="noStrike">
                          <a:effectLst/>
                        </a:rPr>
                        <a:t>Customer Service Advisors</a:t>
                      </a:r>
                      <a:endParaRPr lang="en-GB" sz="1200" b="0" i="0" u="none" strike="noStrike">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200" u="none" strike="noStrike" dirty="0">
                          <a:effectLst/>
                        </a:rPr>
                        <a:t>54</a:t>
                      </a:r>
                      <a:endParaRPr lang="en-GB" sz="1200" b="0" i="0" u="none" strike="noStrike" dirty="0">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26366509"/>
                  </a:ext>
                </a:extLst>
              </a:tr>
              <a:tr h="312385">
                <a:tc>
                  <a:txBody>
                    <a:bodyPr/>
                    <a:lstStyle/>
                    <a:p>
                      <a:pPr algn="l" fontAlgn="ctr"/>
                      <a:r>
                        <a:rPr lang="en-GB" sz="1200" u="none" strike="noStrike">
                          <a:effectLst/>
                        </a:rPr>
                        <a:t>Cleaners</a:t>
                      </a:r>
                      <a:endParaRPr lang="en-GB" sz="1200" b="0" i="0" u="none" strike="noStrike">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200" u="none" strike="noStrike" dirty="0">
                          <a:effectLst/>
                        </a:rPr>
                        <a:t>52</a:t>
                      </a:r>
                      <a:endParaRPr lang="en-GB" sz="1200" b="0" i="0" u="none" strike="noStrike" dirty="0">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95718726"/>
                  </a:ext>
                </a:extLst>
              </a:tr>
              <a:tr h="312385">
                <a:tc>
                  <a:txBody>
                    <a:bodyPr/>
                    <a:lstStyle/>
                    <a:p>
                      <a:pPr algn="l" fontAlgn="ctr"/>
                      <a:r>
                        <a:rPr lang="en-GB" sz="1200" u="none" strike="noStrike">
                          <a:effectLst/>
                        </a:rPr>
                        <a:t>Vehicle Technicians</a:t>
                      </a:r>
                      <a:endParaRPr lang="en-GB" sz="1200" b="0" i="0" u="none" strike="noStrike">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200" u="none" strike="noStrike" dirty="0">
                          <a:effectLst/>
                        </a:rPr>
                        <a:t>50</a:t>
                      </a:r>
                      <a:endParaRPr lang="en-GB" sz="1200" b="0" i="0" u="none" strike="noStrike" dirty="0">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08796536"/>
                  </a:ext>
                </a:extLst>
              </a:tr>
              <a:tr h="312385">
                <a:tc>
                  <a:txBody>
                    <a:bodyPr/>
                    <a:lstStyle/>
                    <a:p>
                      <a:pPr algn="l" fontAlgn="ctr"/>
                      <a:r>
                        <a:rPr lang="en-GB" sz="1200" u="none" strike="noStrike">
                          <a:effectLst/>
                        </a:rPr>
                        <a:t>Team Leads</a:t>
                      </a:r>
                      <a:endParaRPr lang="en-GB" sz="1200" b="0" i="0" u="none" strike="noStrike">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GB" sz="1200" u="none" strike="noStrike" dirty="0">
                          <a:effectLst/>
                        </a:rPr>
                        <a:t>42</a:t>
                      </a:r>
                      <a:endParaRPr lang="en-GB" sz="1200" b="0" i="0" u="none" strike="noStrike" dirty="0">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73876924"/>
                  </a:ext>
                </a:extLst>
              </a:tr>
            </a:tbl>
          </a:graphicData>
        </a:graphic>
      </p:graphicFrame>
    </p:spTree>
    <p:extLst>
      <p:ext uri="{BB962C8B-B14F-4D97-AF65-F5344CB8AC3E}">
        <p14:creationId xmlns:p14="http://schemas.microsoft.com/office/powerpoint/2010/main" val="22271241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BB-FP02\ShareF\Superduey\Users\EDCS\Ecdev\ECDEVUNT\EMarcham\Admin\Beds Borough General\Council%20Landscape%20Colour.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7864" y="-19542"/>
            <a:ext cx="2101715" cy="723584"/>
          </a:xfrm>
          <a:prstGeom prst="rect">
            <a:avLst/>
          </a:prstGeom>
          <a:noFill/>
          <a:extLst>
            <a:ext uri="{909E8E84-426E-40DD-AFC4-6F175D3DCCD1}">
              <a14:hiddenFill xmlns:a14="http://schemas.microsoft.com/office/drawing/2010/main">
                <a:solidFill>
                  <a:srgbClr val="FFFFFF"/>
                </a:solidFill>
              </a14:hiddenFill>
            </a:ext>
          </a:extLst>
        </p:spPr>
      </p:pic>
      <p:sp>
        <p:nvSpPr>
          <p:cNvPr id="4" name="Title 1"/>
          <p:cNvSpPr txBox="1">
            <a:spLocks/>
          </p:cNvSpPr>
          <p:nvPr/>
        </p:nvSpPr>
        <p:spPr>
          <a:xfrm>
            <a:off x="899592" y="673488"/>
            <a:ext cx="7263553" cy="1143000"/>
          </a:xfrm>
          <a:prstGeom prst="rect">
            <a:avLst/>
          </a:prstGeom>
          <a:no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3200" b="1" i="1" dirty="0"/>
              <a:t>Bedford Borough’s Economy: </a:t>
            </a:r>
          </a:p>
          <a:p>
            <a:r>
              <a:rPr lang="en-GB" sz="3200" b="1" dirty="0"/>
              <a:t>Key Investments and Developments </a:t>
            </a:r>
            <a:endParaRPr lang="en-GB" sz="2800" b="1" dirty="0">
              <a:solidFill>
                <a:schemeClr val="accent1">
                  <a:lumMod val="75000"/>
                </a:schemeClr>
              </a:solidFill>
            </a:endParaRPr>
          </a:p>
        </p:txBody>
      </p:sp>
      <p:sp>
        <p:nvSpPr>
          <p:cNvPr id="6" name="TextBox 5"/>
          <p:cNvSpPr txBox="1"/>
          <p:nvPr/>
        </p:nvSpPr>
        <p:spPr>
          <a:xfrm>
            <a:off x="539552" y="1844553"/>
            <a:ext cx="8375394" cy="4570482"/>
          </a:xfrm>
          <a:prstGeom prst="rect">
            <a:avLst/>
          </a:prstGeom>
          <a:noFill/>
        </p:spPr>
        <p:txBody>
          <a:bodyPr wrap="square" rtlCol="0">
            <a:spAutoFit/>
          </a:bodyPr>
          <a:lstStyle/>
          <a:p>
            <a:r>
              <a:rPr lang="en-GB" sz="1400" b="1" u="sng" dirty="0"/>
              <a:t>Recent companies:</a:t>
            </a:r>
            <a:endParaRPr lang="en-GB" sz="1400" dirty="0"/>
          </a:p>
          <a:p>
            <a:r>
              <a:rPr lang="en-GB" sz="1400" dirty="0"/>
              <a:t> </a:t>
            </a:r>
          </a:p>
          <a:p>
            <a:r>
              <a:rPr lang="en-GB" sz="1400" u="sng" dirty="0"/>
              <a:t>Expeditors Logistics</a:t>
            </a:r>
            <a:endParaRPr lang="en-GB" sz="1400" dirty="0"/>
          </a:p>
          <a:p>
            <a:r>
              <a:rPr lang="en-GB" sz="1400" dirty="0"/>
              <a:t>Moved to Bedford Commercial park, occupying the newly constructed 130,000 sqft across two units on plots 4 and 5. The company specialise in healthcare logistics and high-value product supply-chain.   </a:t>
            </a:r>
          </a:p>
          <a:p>
            <a:r>
              <a:rPr lang="en-GB" sz="1400" dirty="0"/>
              <a:t> </a:t>
            </a:r>
          </a:p>
          <a:p>
            <a:r>
              <a:rPr lang="en-GB" sz="1400" u="sng" dirty="0" err="1"/>
              <a:t>Europool</a:t>
            </a:r>
            <a:r>
              <a:rPr lang="en-GB" sz="1400" u="sng" dirty="0"/>
              <a:t> Systems: </a:t>
            </a:r>
            <a:endParaRPr lang="en-GB" sz="1400" dirty="0"/>
          </a:p>
          <a:p>
            <a:r>
              <a:rPr lang="en-GB" sz="1400" dirty="0"/>
              <a:t>Moved to Elms Industrial Estate, where they will occupy the newly constructed unit 2 which is over 80,000 sqft. The company cleanse delivery packaging and are part of the supply-chain for a number of the UK major supermarkets.   </a:t>
            </a:r>
          </a:p>
          <a:p>
            <a:r>
              <a:rPr lang="en-GB" sz="1400" b="1" dirty="0"/>
              <a:t> </a:t>
            </a:r>
            <a:endParaRPr lang="en-GB" sz="1400" dirty="0"/>
          </a:p>
          <a:p>
            <a:r>
              <a:rPr lang="en-GB" sz="1400" b="1" u="sng" dirty="0"/>
              <a:t>Key Developments: </a:t>
            </a:r>
            <a:endParaRPr lang="en-GB" sz="1400" dirty="0"/>
          </a:p>
          <a:p>
            <a:r>
              <a:rPr lang="en-GB" sz="1400" dirty="0"/>
              <a:t> </a:t>
            </a:r>
          </a:p>
          <a:p>
            <a:r>
              <a:rPr lang="en-GB" sz="1400" u="sng" dirty="0"/>
              <a:t>Riverside Bedford </a:t>
            </a:r>
            <a:endParaRPr lang="en-GB" sz="1400" dirty="0"/>
          </a:p>
          <a:p>
            <a:r>
              <a:rPr lang="en-GB" sz="1400" dirty="0"/>
              <a:t>All council owned units are let on the site. Only two vacant units remain, units leased within the last period include independent operators, Oliver Tree (Turkish / Middle-eastern themed food) and Foxy Wings. </a:t>
            </a:r>
          </a:p>
          <a:p>
            <a:r>
              <a:rPr lang="en-GB" sz="1400" dirty="0"/>
              <a:t> </a:t>
            </a:r>
          </a:p>
          <a:p>
            <a:r>
              <a:rPr lang="en-GB" sz="1400" u="sng" dirty="0" err="1"/>
              <a:t>Wilstead</a:t>
            </a:r>
            <a:r>
              <a:rPr lang="en-GB" sz="1400" u="sng" dirty="0"/>
              <a:t> Industrial estate</a:t>
            </a:r>
            <a:endParaRPr lang="en-GB" sz="1400" dirty="0"/>
          </a:p>
          <a:p>
            <a:r>
              <a:rPr lang="en-GB" sz="1400" dirty="0"/>
              <a:t>With two new occupants (Volvo Trucks &amp; 2 Excel Logistics) occupying units on this site, the industrial estate is now at full occupancy, being home to a diverse range of businesses.</a:t>
            </a:r>
          </a:p>
          <a:p>
            <a:endParaRPr lang="en-GB" sz="1100" dirty="0">
              <a:solidFill>
                <a:srgbClr val="FF0000"/>
              </a:solidFill>
            </a:endParaRPr>
          </a:p>
        </p:txBody>
      </p:sp>
    </p:spTree>
    <p:extLst>
      <p:ext uri="{BB962C8B-B14F-4D97-AF65-F5344CB8AC3E}">
        <p14:creationId xmlns:p14="http://schemas.microsoft.com/office/powerpoint/2010/main" val="21028854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4825" y="1088883"/>
            <a:ext cx="7544462" cy="1143000"/>
          </a:xfrm>
        </p:spPr>
        <p:txBody>
          <a:bodyPr>
            <a:noAutofit/>
          </a:bodyPr>
          <a:lstStyle/>
          <a:p>
            <a:r>
              <a:rPr lang="en-GB" sz="3600" b="1" i="1" dirty="0"/>
              <a:t>Bedford Borough’s Economy: </a:t>
            </a:r>
            <a:r>
              <a:rPr lang="en-GB" sz="3600" b="1" dirty="0"/>
              <a:t>Conclusion </a:t>
            </a:r>
          </a:p>
        </p:txBody>
      </p:sp>
      <p:sp>
        <p:nvSpPr>
          <p:cNvPr id="3" name="Content Placeholder 2"/>
          <p:cNvSpPr>
            <a:spLocks noGrp="1"/>
          </p:cNvSpPr>
          <p:nvPr>
            <p:ph idx="1"/>
          </p:nvPr>
        </p:nvSpPr>
        <p:spPr>
          <a:xfrm>
            <a:off x="694431" y="2708920"/>
            <a:ext cx="7704856" cy="2880320"/>
          </a:xfrm>
        </p:spPr>
        <p:txBody>
          <a:bodyPr>
            <a:noAutofit/>
          </a:bodyPr>
          <a:lstStyle/>
          <a:p>
            <a:pPr>
              <a:lnSpc>
                <a:spcPct val="150000"/>
              </a:lnSpc>
            </a:pPr>
            <a:r>
              <a:rPr lang="en-GB" sz="1800" dirty="0"/>
              <a:t>The Borough has seen an increase in the total number of residents, one of the fastest growing areas in the country. </a:t>
            </a:r>
          </a:p>
          <a:p>
            <a:pPr>
              <a:lnSpc>
                <a:spcPct val="150000"/>
              </a:lnSpc>
            </a:pPr>
            <a:r>
              <a:rPr lang="en-GB" sz="1800" dirty="0"/>
              <a:t>The claimant count has fallen to a lower rate than seen at the height of the pandemic, however not to pre pandemic levels. </a:t>
            </a:r>
          </a:p>
          <a:p>
            <a:pPr>
              <a:lnSpc>
                <a:spcPct val="150000"/>
              </a:lnSpc>
            </a:pPr>
            <a:r>
              <a:rPr lang="en-GB" sz="1800" dirty="0"/>
              <a:t>The number of job advertisements was highest in quarter 2. </a:t>
            </a:r>
          </a:p>
        </p:txBody>
      </p:sp>
      <p:pic>
        <p:nvPicPr>
          <p:cNvPr id="4" name="Picture 3" descr="\\BB-FP02\ShareF\Superduey\Users\EDCS\Ecdev\ECDEVUNT\EMarcham\Admin\Beds Borough General\Council%20Landscape%20Colour.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8512" b="6364"/>
          <a:stretch/>
        </p:blipFill>
        <p:spPr bwMode="auto">
          <a:xfrm>
            <a:off x="3491880" y="291131"/>
            <a:ext cx="1908214" cy="5592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88568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3186328547"/>
              </p:ext>
            </p:extLst>
          </p:nvPr>
        </p:nvGraphicFramePr>
        <p:xfrm>
          <a:off x="322030" y="908720"/>
          <a:ext cx="8423438" cy="295232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Chart 2"/>
          <p:cNvGraphicFramePr>
            <a:graphicFrameLocks/>
          </p:cNvGraphicFramePr>
          <p:nvPr>
            <p:extLst>
              <p:ext uri="{D42A27DB-BD31-4B8C-83A1-F6EECF244321}">
                <p14:modId xmlns:p14="http://schemas.microsoft.com/office/powerpoint/2010/main" val="2322438990"/>
              </p:ext>
            </p:extLst>
          </p:nvPr>
        </p:nvGraphicFramePr>
        <p:xfrm>
          <a:off x="322030" y="3933056"/>
          <a:ext cx="8424936" cy="2808312"/>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107504" y="-99392"/>
            <a:ext cx="9144000" cy="1143000"/>
          </a:xfrm>
          <a:prstGeom prst="rect">
            <a:avLst/>
          </a:prstGeom>
          <a:no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3600" b="1" i="1" dirty="0"/>
              <a:t>Further information: Qualification levels</a:t>
            </a:r>
            <a:endParaRPr lang="en-GB" sz="3200" b="1" dirty="0">
              <a:solidFill>
                <a:schemeClr val="accent1">
                  <a:lumMod val="75000"/>
                </a:schemeClr>
              </a:solidFill>
            </a:endParaRPr>
          </a:p>
        </p:txBody>
      </p:sp>
    </p:spTree>
    <p:extLst>
      <p:ext uri="{BB962C8B-B14F-4D97-AF65-F5344CB8AC3E}">
        <p14:creationId xmlns:p14="http://schemas.microsoft.com/office/powerpoint/2010/main" val="41218668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268863" y="514084"/>
            <a:ext cx="8583586" cy="49129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sp>
        <p:nvSpPr>
          <p:cNvPr id="24" name="Rectangle 23"/>
          <p:cNvSpPr/>
          <p:nvPr/>
        </p:nvSpPr>
        <p:spPr>
          <a:xfrm>
            <a:off x="6189235" y="1208279"/>
            <a:ext cx="2614256" cy="214815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p>
        </p:txBody>
      </p:sp>
      <p:sp>
        <p:nvSpPr>
          <p:cNvPr id="22" name="Rectangle 21"/>
          <p:cNvSpPr/>
          <p:nvPr/>
        </p:nvSpPr>
        <p:spPr>
          <a:xfrm>
            <a:off x="6218133" y="3731156"/>
            <a:ext cx="2584967" cy="214611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p>
        </p:txBody>
      </p:sp>
      <p:sp>
        <p:nvSpPr>
          <p:cNvPr id="18" name="Rectangle 17"/>
          <p:cNvSpPr/>
          <p:nvPr/>
        </p:nvSpPr>
        <p:spPr>
          <a:xfrm>
            <a:off x="305414" y="3731155"/>
            <a:ext cx="2505753" cy="214611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p>
        </p:txBody>
      </p:sp>
      <p:sp>
        <p:nvSpPr>
          <p:cNvPr id="19" name="Rectangle 18"/>
          <p:cNvSpPr/>
          <p:nvPr/>
        </p:nvSpPr>
        <p:spPr>
          <a:xfrm>
            <a:off x="2954484" y="3731156"/>
            <a:ext cx="3179635" cy="214611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p>
        </p:txBody>
      </p:sp>
      <p:sp>
        <p:nvSpPr>
          <p:cNvPr id="16" name="Rectangle 15"/>
          <p:cNvSpPr/>
          <p:nvPr/>
        </p:nvSpPr>
        <p:spPr>
          <a:xfrm>
            <a:off x="2894352" y="1214150"/>
            <a:ext cx="3166086" cy="214228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p>
        </p:txBody>
      </p:sp>
      <p:sp>
        <p:nvSpPr>
          <p:cNvPr id="2" name="TextBox 1"/>
          <p:cNvSpPr txBox="1"/>
          <p:nvPr/>
        </p:nvSpPr>
        <p:spPr>
          <a:xfrm>
            <a:off x="323892" y="528898"/>
            <a:ext cx="8528557" cy="461665"/>
          </a:xfrm>
          <a:prstGeom prst="rect">
            <a:avLst/>
          </a:prstGeom>
          <a:noFill/>
          <a:ln>
            <a:noFill/>
          </a:ln>
        </p:spPr>
        <p:txBody>
          <a:bodyPr wrap="square" rtlCol="0">
            <a:spAutoFit/>
          </a:bodyPr>
          <a:lstStyle/>
          <a:p>
            <a:pPr algn="ctr"/>
            <a:r>
              <a:rPr lang="en-GB" sz="2400" b="1" dirty="0"/>
              <a:t>LMI Statistics Definitions </a:t>
            </a:r>
          </a:p>
        </p:txBody>
      </p:sp>
      <p:sp>
        <p:nvSpPr>
          <p:cNvPr id="3" name="Rectangle 2"/>
          <p:cNvSpPr/>
          <p:nvPr/>
        </p:nvSpPr>
        <p:spPr>
          <a:xfrm>
            <a:off x="256653" y="1205681"/>
            <a:ext cx="2516452" cy="215075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solidFill>
                <a:schemeClr val="accent6">
                  <a:lumMod val="20000"/>
                  <a:lumOff val="80000"/>
                </a:schemeClr>
              </a:solidFill>
            </a:endParaRPr>
          </a:p>
        </p:txBody>
      </p:sp>
      <p:sp>
        <p:nvSpPr>
          <p:cNvPr id="5" name="TextBox 4"/>
          <p:cNvSpPr txBox="1"/>
          <p:nvPr/>
        </p:nvSpPr>
        <p:spPr>
          <a:xfrm>
            <a:off x="371665" y="1288291"/>
            <a:ext cx="2452445" cy="276999"/>
          </a:xfrm>
          <a:prstGeom prst="rect">
            <a:avLst/>
          </a:prstGeom>
          <a:noFill/>
        </p:spPr>
        <p:txBody>
          <a:bodyPr wrap="square" rtlCol="0">
            <a:spAutoFit/>
          </a:bodyPr>
          <a:lstStyle/>
          <a:p>
            <a:pPr algn="ctr"/>
            <a:r>
              <a:rPr lang="en-GB" sz="1200" b="1" dirty="0"/>
              <a:t>Total working age population:</a:t>
            </a:r>
          </a:p>
        </p:txBody>
      </p:sp>
      <p:sp>
        <p:nvSpPr>
          <p:cNvPr id="6" name="TextBox 5"/>
          <p:cNvSpPr txBox="1"/>
          <p:nvPr/>
        </p:nvSpPr>
        <p:spPr>
          <a:xfrm>
            <a:off x="396590" y="3745045"/>
            <a:ext cx="2264103" cy="646331"/>
          </a:xfrm>
          <a:prstGeom prst="rect">
            <a:avLst/>
          </a:prstGeom>
          <a:noFill/>
        </p:spPr>
        <p:txBody>
          <a:bodyPr wrap="square" rtlCol="0">
            <a:spAutoFit/>
          </a:bodyPr>
          <a:lstStyle/>
          <a:p>
            <a:pPr algn="ctr"/>
            <a:r>
              <a:rPr lang="en-GB" sz="1200" b="1" dirty="0"/>
              <a:t>% of the working age population qualified to Level 4/ No qualification </a:t>
            </a:r>
          </a:p>
        </p:txBody>
      </p:sp>
      <p:sp>
        <p:nvSpPr>
          <p:cNvPr id="8" name="TextBox 7"/>
          <p:cNvSpPr txBox="1"/>
          <p:nvPr/>
        </p:nvSpPr>
        <p:spPr>
          <a:xfrm>
            <a:off x="3310299" y="1256440"/>
            <a:ext cx="2308045" cy="461665"/>
          </a:xfrm>
          <a:prstGeom prst="rect">
            <a:avLst/>
          </a:prstGeom>
          <a:noFill/>
        </p:spPr>
        <p:txBody>
          <a:bodyPr wrap="square" rtlCol="0">
            <a:spAutoFit/>
          </a:bodyPr>
          <a:lstStyle/>
          <a:p>
            <a:pPr algn="ctr"/>
            <a:r>
              <a:rPr lang="en-GB" sz="1200" b="1" dirty="0"/>
              <a:t>% of the working age population that are in employment </a:t>
            </a:r>
          </a:p>
        </p:txBody>
      </p:sp>
      <p:sp>
        <p:nvSpPr>
          <p:cNvPr id="12" name="TextBox 11"/>
          <p:cNvSpPr txBox="1"/>
          <p:nvPr/>
        </p:nvSpPr>
        <p:spPr>
          <a:xfrm>
            <a:off x="6474824" y="3777848"/>
            <a:ext cx="2088932" cy="276999"/>
          </a:xfrm>
          <a:prstGeom prst="rect">
            <a:avLst/>
          </a:prstGeom>
          <a:noFill/>
        </p:spPr>
        <p:txBody>
          <a:bodyPr wrap="square" rtlCol="0">
            <a:spAutoFit/>
          </a:bodyPr>
          <a:lstStyle/>
          <a:p>
            <a:pPr algn="ctr"/>
            <a:r>
              <a:rPr lang="en-GB" sz="1200" b="1" dirty="0"/>
              <a:t>Job Numbers</a:t>
            </a:r>
          </a:p>
        </p:txBody>
      </p:sp>
      <p:sp>
        <p:nvSpPr>
          <p:cNvPr id="13" name="TextBox 12"/>
          <p:cNvSpPr txBox="1"/>
          <p:nvPr/>
        </p:nvSpPr>
        <p:spPr>
          <a:xfrm>
            <a:off x="6410818" y="1224163"/>
            <a:ext cx="2088932" cy="276999"/>
          </a:xfrm>
          <a:prstGeom prst="rect">
            <a:avLst/>
          </a:prstGeom>
          <a:noFill/>
        </p:spPr>
        <p:txBody>
          <a:bodyPr wrap="square" rtlCol="0">
            <a:spAutoFit/>
          </a:bodyPr>
          <a:lstStyle/>
          <a:p>
            <a:pPr algn="ctr"/>
            <a:r>
              <a:rPr lang="en-GB" sz="1200" b="1" dirty="0"/>
              <a:t>Gross Value Added (GVA)</a:t>
            </a:r>
            <a:endParaRPr lang="en-GB" sz="1000" b="1" dirty="0"/>
          </a:p>
        </p:txBody>
      </p:sp>
      <p:sp>
        <p:nvSpPr>
          <p:cNvPr id="14" name="TextBox 13"/>
          <p:cNvSpPr txBox="1"/>
          <p:nvPr/>
        </p:nvSpPr>
        <p:spPr>
          <a:xfrm>
            <a:off x="3543704" y="3777848"/>
            <a:ext cx="2088932" cy="276999"/>
          </a:xfrm>
          <a:prstGeom prst="rect">
            <a:avLst/>
          </a:prstGeom>
          <a:noFill/>
        </p:spPr>
        <p:txBody>
          <a:bodyPr wrap="square" rtlCol="0">
            <a:spAutoFit/>
          </a:bodyPr>
          <a:lstStyle/>
          <a:p>
            <a:pPr algn="ctr"/>
            <a:r>
              <a:rPr lang="en-GB" sz="1200" b="1" dirty="0"/>
              <a:t>Business Numbers</a:t>
            </a:r>
          </a:p>
        </p:txBody>
      </p:sp>
      <p:sp>
        <p:nvSpPr>
          <p:cNvPr id="11" name="TextBox 10"/>
          <p:cNvSpPr txBox="1"/>
          <p:nvPr/>
        </p:nvSpPr>
        <p:spPr>
          <a:xfrm>
            <a:off x="3087493" y="1768366"/>
            <a:ext cx="2845028" cy="1384995"/>
          </a:xfrm>
          <a:prstGeom prst="rect">
            <a:avLst/>
          </a:prstGeom>
          <a:noFill/>
        </p:spPr>
        <p:txBody>
          <a:bodyPr wrap="square" rtlCol="0">
            <a:spAutoFit/>
          </a:bodyPr>
          <a:lstStyle/>
          <a:p>
            <a:pPr algn="ctr"/>
            <a:r>
              <a:rPr lang="en-GB" sz="1200" dirty="0"/>
              <a:t>This is the number of 16-64 year olds living within the Borough boundary. This is taken from the Annual Population Survey from the Office of National Statistics (ONS). This is updated every quarter but as a whole year, for example January 2020- December 2020.</a:t>
            </a:r>
          </a:p>
        </p:txBody>
      </p:sp>
      <p:sp>
        <p:nvSpPr>
          <p:cNvPr id="15" name="TextBox 14"/>
          <p:cNvSpPr txBox="1"/>
          <p:nvPr/>
        </p:nvSpPr>
        <p:spPr>
          <a:xfrm>
            <a:off x="325914" y="1568794"/>
            <a:ext cx="2377930" cy="1754326"/>
          </a:xfrm>
          <a:prstGeom prst="rect">
            <a:avLst/>
          </a:prstGeom>
          <a:noFill/>
        </p:spPr>
        <p:txBody>
          <a:bodyPr wrap="square" rtlCol="0">
            <a:spAutoFit/>
          </a:bodyPr>
          <a:lstStyle/>
          <a:p>
            <a:pPr algn="ctr"/>
            <a:r>
              <a:rPr lang="en-GB" sz="1200" dirty="0"/>
              <a:t>This is the number of 16-64 year olds living within the Borough boundary, who are in employment. This is taken from the Annual Population Survey from the Office of National Statistics. This is updated every quarter but as a whole year, for example January 2020- December 2020.</a:t>
            </a:r>
          </a:p>
        </p:txBody>
      </p:sp>
      <p:sp>
        <p:nvSpPr>
          <p:cNvPr id="17" name="TextBox 16"/>
          <p:cNvSpPr txBox="1"/>
          <p:nvPr/>
        </p:nvSpPr>
        <p:spPr>
          <a:xfrm>
            <a:off x="365593" y="4284815"/>
            <a:ext cx="2376373" cy="1754326"/>
          </a:xfrm>
          <a:prstGeom prst="rect">
            <a:avLst/>
          </a:prstGeom>
          <a:noFill/>
        </p:spPr>
        <p:txBody>
          <a:bodyPr wrap="square" rtlCol="0">
            <a:spAutoFit/>
          </a:bodyPr>
          <a:lstStyle/>
          <a:p>
            <a:pPr algn="ctr"/>
            <a:r>
              <a:rPr lang="en-GB" sz="1200" dirty="0"/>
              <a:t>This is the number of 16-64 year olds living within the Borough boundary, who have the related level of qualification. This is taken from the Annual Population Survey from the Office of National Statistics, this is updated once a year. </a:t>
            </a:r>
          </a:p>
          <a:p>
            <a:pPr algn="ctr"/>
            <a:endParaRPr lang="en-GB" sz="1200" dirty="0"/>
          </a:p>
        </p:txBody>
      </p:sp>
      <p:sp>
        <p:nvSpPr>
          <p:cNvPr id="20" name="TextBox 19"/>
          <p:cNvSpPr txBox="1"/>
          <p:nvPr/>
        </p:nvSpPr>
        <p:spPr>
          <a:xfrm>
            <a:off x="3029205" y="4068211"/>
            <a:ext cx="3146921" cy="1754326"/>
          </a:xfrm>
          <a:prstGeom prst="rect">
            <a:avLst/>
          </a:prstGeom>
          <a:noFill/>
        </p:spPr>
        <p:txBody>
          <a:bodyPr wrap="square" rtlCol="0">
            <a:spAutoFit/>
          </a:bodyPr>
          <a:lstStyle/>
          <a:p>
            <a:pPr algn="ctr"/>
            <a:r>
              <a:rPr lang="en-GB" sz="1200" dirty="0"/>
              <a:t>This is the number of businesses in Bedford Borough at the time data was collected. These are sorted into:</a:t>
            </a:r>
          </a:p>
          <a:p>
            <a:pPr marL="214313" indent="-214313">
              <a:buFontTx/>
              <a:buChar char="-"/>
            </a:pPr>
            <a:r>
              <a:rPr lang="en-GB" sz="1200" dirty="0"/>
              <a:t>Micro (0-9 employees)</a:t>
            </a:r>
          </a:p>
          <a:p>
            <a:pPr marL="214313" indent="-214313">
              <a:buFontTx/>
              <a:buChar char="-"/>
            </a:pPr>
            <a:r>
              <a:rPr lang="en-GB" sz="1200" dirty="0"/>
              <a:t>Small 10-49 employees)</a:t>
            </a:r>
          </a:p>
          <a:p>
            <a:pPr marL="214313" indent="-214313">
              <a:buFontTx/>
              <a:buChar char="-"/>
            </a:pPr>
            <a:r>
              <a:rPr lang="en-GB" sz="1200" dirty="0"/>
              <a:t>Medium (50-249 employees)</a:t>
            </a:r>
          </a:p>
          <a:p>
            <a:pPr marL="214313" indent="-214313">
              <a:buFontTx/>
              <a:buChar char="-"/>
            </a:pPr>
            <a:r>
              <a:rPr lang="en-GB" sz="1200" dirty="0"/>
              <a:t>Large (250+ employees)</a:t>
            </a:r>
          </a:p>
          <a:p>
            <a:pPr algn="ctr"/>
            <a:r>
              <a:rPr lang="en-GB" sz="1200" dirty="0"/>
              <a:t>This is from the Inter Departmental Business Register, from ONS, and is released yearly. </a:t>
            </a:r>
          </a:p>
        </p:txBody>
      </p:sp>
      <p:sp>
        <p:nvSpPr>
          <p:cNvPr id="21" name="TextBox 20"/>
          <p:cNvSpPr txBox="1"/>
          <p:nvPr/>
        </p:nvSpPr>
        <p:spPr>
          <a:xfrm>
            <a:off x="6228403" y="4234444"/>
            <a:ext cx="2589557" cy="1200329"/>
          </a:xfrm>
          <a:prstGeom prst="rect">
            <a:avLst/>
          </a:prstGeom>
          <a:noFill/>
        </p:spPr>
        <p:txBody>
          <a:bodyPr wrap="square" rtlCol="0">
            <a:spAutoFit/>
          </a:bodyPr>
          <a:lstStyle/>
          <a:p>
            <a:pPr algn="ctr"/>
            <a:r>
              <a:rPr lang="en-GB" sz="1200" dirty="0"/>
              <a:t>This is the number of employee jobs by sector. This is taken from the ONS Business Register and Employment Survey and is updated yearly. </a:t>
            </a:r>
          </a:p>
          <a:p>
            <a:pPr algn="ctr"/>
            <a:r>
              <a:rPr lang="en-GB" sz="1200" dirty="0"/>
              <a:t>These are sorted into the ‘type’ of job, </a:t>
            </a:r>
            <a:r>
              <a:rPr lang="en-GB" sz="1200" dirty="0" err="1"/>
              <a:t>eg</a:t>
            </a:r>
            <a:r>
              <a:rPr lang="en-GB" sz="1200" dirty="0"/>
              <a:t> administration or manufacturing. </a:t>
            </a:r>
          </a:p>
        </p:txBody>
      </p:sp>
      <p:sp>
        <p:nvSpPr>
          <p:cNvPr id="25" name="TextBox 24"/>
          <p:cNvSpPr txBox="1"/>
          <p:nvPr/>
        </p:nvSpPr>
        <p:spPr>
          <a:xfrm>
            <a:off x="6323047" y="1501162"/>
            <a:ext cx="2392487" cy="1569660"/>
          </a:xfrm>
          <a:prstGeom prst="rect">
            <a:avLst/>
          </a:prstGeom>
          <a:noFill/>
        </p:spPr>
        <p:txBody>
          <a:bodyPr wrap="square" rtlCol="0">
            <a:spAutoFit/>
          </a:bodyPr>
          <a:lstStyle/>
          <a:p>
            <a:pPr algn="ctr"/>
            <a:r>
              <a:rPr lang="en-GB" sz="1200" dirty="0"/>
              <a:t>GVA is the measure of the value of goods and services produced in an area, industry or sector of an economy. The GVA used is current price by industry. This is taken from ONS and is updated annually but is often delayed (2019 released in 2021). </a:t>
            </a:r>
            <a:endParaRPr lang="en-GB" sz="1050" dirty="0"/>
          </a:p>
        </p:txBody>
      </p:sp>
    </p:spTree>
    <p:extLst>
      <p:ext uri="{BB962C8B-B14F-4D97-AF65-F5344CB8AC3E}">
        <p14:creationId xmlns:p14="http://schemas.microsoft.com/office/powerpoint/2010/main" val="27551320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0082" y="1173693"/>
            <a:ext cx="4339173" cy="223757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p>
        </p:txBody>
      </p:sp>
      <p:sp>
        <p:nvSpPr>
          <p:cNvPr id="3" name="Rectangle 2"/>
          <p:cNvSpPr/>
          <p:nvPr/>
        </p:nvSpPr>
        <p:spPr>
          <a:xfrm>
            <a:off x="4743700" y="1173693"/>
            <a:ext cx="4226879" cy="223757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p>
        </p:txBody>
      </p:sp>
      <p:sp>
        <p:nvSpPr>
          <p:cNvPr id="4" name="TextBox 3"/>
          <p:cNvSpPr txBox="1"/>
          <p:nvPr/>
        </p:nvSpPr>
        <p:spPr>
          <a:xfrm>
            <a:off x="250082" y="1512560"/>
            <a:ext cx="4297475" cy="1938992"/>
          </a:xfrm>
          <a:prstGeom prst="rect">
            <a:avLst/>
          </a:prstGeom>
          <a:noFill/>
        </p:spPr>
        <p:txBody>
          <a:bodyPr wrap="square" rtlCol="0">
            <a:spAutoFit/>
          </a:bodyPr>
          <a:lstStyle/>
          <a:p>
            <a:pPr algn="ctr"/>
            <a:r>
              <a:rPr lang="en-GB" sz="1200" dirty="0"/>
              <a:t>The unemployment rate consists of those people, aged 16-64 years who are out of work, who are actively looking for work and are available to start immediately. The data is taken from the Annual Population survey from ONS. </a:t>
            </a:r>
          </a:p>
          <a:p>
            <a:pPr algn="ctr"/>
            <a:endParaRPr lang="en-GB" sz="1200" dirty="0"/>
          </a:p>
          <a:p>
            <a:pPr algn="ctr"/>
            <a:r>
              <a:rPr lang="en-GB" sz="1200" dirty="0"/>
              <a:t>The results are model based and uses the APS results to do this, where a percentage of the population is interviewed and results extrapolated to the whole population. This is updated every quarter but as a whole year, for example January 2020- December 2020.</a:t>
            </a:r>
          </a:p>
        </p:txBody>
      </p:sp>
      <p:sp>
        <p:nvSpPr>
          <p:cNvPr id="5" name="TextBox 4"/>
          <p:cNvSpPr txBox="1"/>
          <p:nvPr/>
        </p:nvSpPr>
        <p:spPr>
          <a:xfrm>
            <a:off x="4944769" y="1637411"/>
            <a:ext cx="3758637" cy="1384995"/>
          </a:xfrm>
          <a:prstGeom prst="rect">
            <a:avLst/>
          </a:prstGeom>
          <a:noFill/>
        </p:spPr>
        <p:txBody>
          <a:bodyPr wrap="square" rtlCol="0">
            <a:spAutoFit/>
          </a:bodyPr>
          <a:lstStyle/>
          <a:p>
            <a:pPr algn="ctr"/>
            <a:r>
              <a:rPr lang="en-GB" sz="1200" dirty="0"/>
              <a:t>The Claimant Count is the number of people who are receiving benefits principally for the reason of being unemployed. This includes Job Seekers Allowance and Universal Credit. </a:t>
            </a:r>
          </a:p>
          <a:p>
            <a:pPr algn="ctr"/>
            <a:endParaRPr lang="en-GB" sz="1200" dirty="0"/>
          </a:p>
          <a:p>
            <a:pPr algn="ctr"/>
            <a:r>
              <a:rPr lang="en-GB" sz="1200" dirty="0"/>
              <a:t>This is released every month detailing information from the month prior. </a:t>
            </a:r>
          </a:p>
        </p:txBody>
      </p:sp>
      <p:sp>
        <p:nvSpPr>
          <p:cNvPr id="6" name="Rectangle 5"/>
          <p:cNvSpPr/>
          <p:nvPr/>
        </p:nvSpPr>
        <p:spPr>
          <a:xfrm>
            <a:off x="250083" y="3612898"/>
            <a:ext cx="8720495" cy="291244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p>
        </p:txBody>
      </p:sp>
      <p:sp>
        <p:nvSpPr>
          <p:cNvPr id="9" name="TextBox 8"/>
          <p:cNvSpPr txBox="1"/>
          <p:nvPr/>
        </p:nvSpPr>
        <p:spPr>
          <a:xfrm>
            <a:off x="229008" y="3965993"/>
            <a:ext cx="8720495" cy="2492990"/>
          </a:xfrm>
          <a:prstGeom prst="rect">
            <a:avLst/>
          </a:prstGeom>
          <a:noFill/>
        </p:spPr>
        <p:txBody>
          <a:bodyPr wrap="square" rtlCol="0">
            <a:spAutoFit/>
          </a:bodyPr>
          <a:lstStyle/>
          <a:p>
            <a:pPr algn="ctr"/>
            <a:r>
              <a:rPr lang="en-GB" sz="1200" dirty="0"/>
              <a:t>There is a large degree of overlap between the claimant count and unemployment rate. In some circumstances people can claim benefits while they have relatively low earnings from part time work; these claimants in a paid job would not appear in the model based measure of unemployment. </a:t>
            </a:r>
          </a:p>
          <a:p>
            <a:pPr algn="ctr"/>
            <a:endParaRPr lang="en-GB" sz="1200" dirty="0"/>
          </a:p>
          <a:p>
            <a:pPr algn="ctr"/>
            <a:r>
              <a:rPr lang="en-GB" sz="1200" dirty="0"/>
              <a:t>Similarly claimants of unemployment benefits may not appear in the model based measure if, when interviewed for the survey, they stated that they are not seeking, or are not available to start work. Both of these types of people would appear within the Claimant Count but would not be classified as unemployed. </a:t>
            </a:r>
          </a:p>
          <a:p>
            <a:pPr algn="ctr"/>
            <a:endParaRPr lang="en-GB" sz="1200" dirty="0"/>
          </a:p>
          <a:p>
            <a:pPr algn="ctr"/>
            <a:r>
              <a:rPr lang="en-GB" sz="1200" dirty="0"/>
              <a:t>Similarly, people who are not claimants can appear among the model based unemployed if they are not entitled to, or choose not to claim unemployment benefits. For example:</a:t>
            </a:r>
          </a:p>
          <a:p>
            <a:pPr marL="214313" indent="-214313" algn="ctr">
              <a:buFontTx/>
              <a:buChar char="-"/>
            </a:pPr>
            <a:r>
              <a:rPr lang="en-GB" sz="1200" dirty="0"/>
              <a:t>People whose partner was working</a:t>
            </a:r>
          </a:p>
          <a:p>
            <a:pPr marL="214313" indent="-214313" algn="ctr">
              <a:buFontTx/>
              <a:buChar char="-"/>
            </a:pPr>
            <a:r>
              <a:rPr lang="en-GB" sz="1200" dirty="0"/>
              <a:t> People who are looking for work alongside full-time study</a:t>
            </a:r>
          </a:p>
          <a:p>
            <a:pPr marL="214313" indent="-214313" algn="ctr">
              <a:buFontTx/>
              <a:buChar char="-"/>
            </a:pPr>
            <a:r>
              <a:rPr lang="en-GB" sz="1200" dirty="0"/>
              <a:t> People beyond or around State Pension Age who are looking for work.</a:t>
            </a:r>
          </a:p>
        </p:txBody>
      </p:sp>
      <p:sp>
        <p:nvSpPr>
          <p:cNvPr id="10" name="TextBox 9"/>
          <p:cNvSpPr txBox="1"/>
          <p:nvPr/>
        </p:nvSpPr>
        <p:spPr>
          <a:xfrm>
            <a:off x="1354353" y="1209043"/>
            <a:ext cx="2088932" cy="276999"/>
          </a:xfrm>
          <a:prstGeom prst="rect">
            <a:avLst/>
          </a:prstGeom>
          <a:noFill/>
        </p:spPr>
        <p:txBody>
          <a:bodyPr wrap="square" rtlCol="0">
            <a:spAutoFit/>
          </a:bodyPr>
          <a:lstStyle/>
          <a:p>
            <a:pPr algn="ctr"/>
            <a:r>
              <a:rPr lang="en-GB" sz="1200" b="1" dirty="0"/>
              <a:t>Unemployment rate</a:t>
            </a:r>
          </a:p>
        </p:txBody>
      </p:sp>
      <p:sp>
        <p:nvSpPr>
          <p:cNvPr id="11" name="TextBox 10"/>
          <p:cNvSpPr txBox="1"/>
          <p:nvPr/>
        </p:nvSpPr>
        <p:spPr>
          <a:xfrm>
            <a:off x="5779622" y="1256116"/>
            <a:ext cx="2088932" cy="276999"/>
          </a:xfrm>
          <a:prstGeom prst="rect">
            <a:avLst/>
          </a:prstGeom>
          <a:noFill/>
        </p:spPr>
        <p:txBody>
          <a:bodyPr wrap="square" rtlCol="0">
            <a:spAutoFit/>
          </a:bodyPr>
          <a:lstStyle/>
          <a:p>
            <a:pPr algn="ctr"/>
            <a:r>
              <a:rPr lang="en-GB" sz="1200" b="1" dirty="0"/>
              <a:t>Claimant count  </a:t>
            </a:r>
          </a:p>
        </p:txBody>
      </p:sp>
      <p:sp>
        <p:nvSpPr>
          <p:cNvPr id="12" name="Rectangle 11"/>
          <p:cNvSpPr/>
          <p:nvPr/>
        </p:nvSpPr>
        <p:spPr>
          <a:xfrm>
            <a:off x="250082" y="281402"/>
            <a:ext cx="8720496" cy="53919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p>
        </p:txBody>
      </p:sp>
      <p:sp>
        <p:nvSpPr>
          <p:cNvPr id="13" name="TextBox 12"/>
          <p:cNvSpPr txBox="1"/>
          <p:nvPr/>
        </p:nvSpPr>
        <p:spPr>
          <a:xfrm>
            <a:off x="324976" y="281919"/>
            <a:ext cx="8528557" cy="461665"/>
          </a:xfrm>
          <a:prstGeom prst="rect">
            <a:avLst/>
          </a:prstGeom>
          <a:noFill/>
          <a:ln>
            <a:noFill/>
          </a:ln>
        </p:spPr>
        <p:txBody>
          <a:bodyPr wrap="square" rtlCol="0">
            <a:spAutoFit/>
          </a:bodyPr>
          <a:lstStyle/>
          <a:p>
            <a:pPr algn="ctr"/>
            <a:r>
              <a:rPr lang="en-GB" sz="2400" b="1" dirty="0"/>
              <a:t>LMI Statistics Definitions </a:t>
            </a:r>
          </a:p>
        </p:txBody>
      </p:sp>
      <p:sp>
        <p:nvSpPr>
          <p:cNvPr id="14" name="TextBox 13"/>
          <p:cNvSpPr txBox="1"/>
          <p:nvPr/>
        </p:nvSpPr>
        <p:spPr>
          <a:xfrm>
            <a:off x="324978" y="3665934"/>
            <a:ext cx="8378429" cy="276999"/>
          </a:xfrm>
          <a:prstGeom prst="rect">
            <a:avLst/>
          </a:prstGeom>
          <a:noFill/>
        </p:spPr>
        <p:txBody>
          <a:bodyPr wrap="square" rtlCol="0">
            <a:spAutoFit/>
          </a:bodyPr>
          <a:lstStyle/>
          <a:p>
            <a:pPr algn="ctr"/>
            <a:r>
              <a:rPr lang="en-GB" sz="1200" b="1" dirty="0"/>
              <a:t>Unemployment Rate vs Claimant Count </a:t>
            </a:r>
          </a:p>
        </p:txBody>
      </p:sp>
    </p:spTree>
    <p:extLst>
      <p:ext uri="{BB962C8B-B14F-4D97-AF65-F5344CB8AC3E}">
        <p14:creationId xmlns:p14="http://schemas.microsoft.com/office/powerpoint/2010/main" val="6593818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9070</TotalTime>
  <Words>1256</Words>
  <Application>Microsoft Office PowerPoint</Application>
  <PresentationFormat>On-screen Show (4:3)</PresentationFormat>
  <Paragraphs>194</Paragraphs>
  <Slides>9</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Bedford Borough’s Labour Market:  Q1/2/3 2022/23   </vt:lpstr>
      <vt:lpstr>Bedford Borough’s Economy:  Key Statistics </vt:lpstr>
      <vt:lpstr>PowerPoint Presentation</vt:lpstr>
      <vt:lpstr>PowerPoint Presentation</vt:lpstr>
      <vt:lpstr>PowerPoint Presentation</vt:lpstr>
      <vt:lpstr>Bedford Borough’s Economy: Conclusion </vt:lpstr>
      <vt:lpstr>PowerPoint Presentation</vt:lpstr>
      <vt:lpstr>PowerPoint Presentation</vt:lpstr>
      <vt:lpstr>PowerPoint Presentation</vt:lpstr>
    </vt:vector>
  </TitlesOfParts>
  <Company>Bedford Borough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Bedford’s Labour Market</dc:title>
  <dc:creator>Eleanor Marcham</dc:creator>
  <cp:lastModifiedBy>Angela Runnegar-Clark</cp:lastModifiedBy>
  <cp:revision>489</cp:revision>
  <cp:lastPrinted>2019-07-17T11:48:37Z</cp:lastPrinted>
  <dcterms:created xsi:type="dcterms:W3CDTF">2018-01-17T08:59:23Z</dcterms:created>
  <dcterms:modified xsi:type="dcterms:W3CDTF">2023-04-17T10:40:27Z</dcterms:modified>
</cp:coreProperties>
</file>